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02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an MacLeod" userId="09bb6ba7309536e0" providerId="LiveId" clId="{C8E94625-EBF8-41B0-BB67-5E513DE4604E}"/>
    <pc:docChg chg="undo modSld">
      <pc:chgData name="Aidan MacLeod" userId="09bb6ba7309536e0" providerId="LiveId" clId="{C8E94625-EBF8-41B0-BB67-5E513DE4604E}" dt="2019-01-21T21:00:14.301" v="472" actId="20577"/>
      <pc:docMkLst>
        <pc:docMk/>
      </pc:docMkLst>
      <pc:sldChg chg="modSp">
        <pc:chgData name="Aidan MacLeod" userId="09bb6ba7309536e0" providerId="LiveId" clId="{C8E94625-EBF8-41B0-BB67-5E513DE4604E}" dt="2019-01-21T20:58:02.357" v="360" actId="20577"/>
        <pc:sldMkLst>
          <pc:docMk/>
          <pc:sldMk cId="0" sldId="257"/>
        </pc:sldMkLst>
        <pc:spChg chg="mod">
          <ac:chgData name="Aidan MacLeod" userId="09bb6ba7309536e0" providerId="LiveId" clId="{C8E94625-EBF8-41B0-BB67-5E513DE4604E}" dt="2019-01-21T20:58:02.357" v="360" actId="20577"/>
          <ac:spMkLst>
            <pc:docMk/>
            <pc:sldMk cId="0" sldId="257"/>
            <ac:spMk id="62" creationId="{00000000-0000-0000-0000-000000000000}"/>
          </ac:spMkLst>
        </pc:spChg>
      </pc:sldChg>
      <pc:sldChg chg="modSp">
        <pc:chgData name="Aidan MacLeod" userId="09bb6ba7309536e0" providerId="LiveId" clId="{C8E94625-EBF8-41B0-BB67-5E513DE4604E}" dt="2019-01-21T20:58:20.588" v="361" actId="1076"/>
        <pc:sldMkLst>
          <pc:docMk/>
          <pc:sldMk cId="0" sldId="258"/>
        </pc:sldMkLst>
        <pc:spChg chg="mod">
          <ac:chgData name="Aidan MacLeod" userId="09bb6ba7309536e0" providerId="LiveId" clId="{C8E94625-EBF8-41B0-BB67-5E513DE4604E}" dt="2019-01-21T20:58:20.588" v="361" actId="1076"/>
          <ac:spMkLst>
            <pc:docMk/>
            <pc:sldMk cId="0" sldId="258"/>
            <ac:spMk id="69" creationId="{00000000-0000-0000-0000-000000000000}"/>
          </ac:spMkLst>
        </pc:spChg>
      </pc:sldChg>
      <pc:sldChg chg="modSp">
        <pc:chgData name="Aidan MacLeod" userId="09bb6ba7309536e0" providerId="LiveId" clId="{C8E94625-EBF8-41B0-BB67-5E513DE4604E}" dt="2019-01-21T21:00:14.301" v="472" actId="20577"/>
        <pc:sldMkLst>
          <pc:docMk/>
          <pc:sldMk cId="0" sldId="260"/>
        </pc:sldMkLst>
        <pc:spChg chg="mod">
          <ac:chgData name="Aidan MacLeod" userId="09bb6ba7309536e0" providerId="LiveId" clId="{C8E94625-EBF8-41B0-BB67-5E513DE4604E}" dt="2019-01-21T21:00:14.301" v="472" actId="20577"/>
          <ac:spMkLst>
            <pc:docMk/>
            <pc:sldMk cId="0" sldId="260"/>
            <ac:spMk id="85" creationId="{00000000-0000-0000-0000-000000000000}"/>
          </ac:spMkLst>
        </pc:spChg>
      </pc:sldChg>
      <pc:sldChg chg="modSp">
        <pc:chgData name="Aidan MacLeod" userId="09bb6ba7309536e0" providerId="LiveId" clId="{C8E94625-EBF8-41B0-BB67-5E513DE4604E}" dt="2019-01-21T20:52:37.168" v="205" actId="113"/>
        <pc:sldMkLst>
          <pc:docMk/>
          <pc:sldMk cId="0" sldId="262"/>
        </pc:sldMkLst>
        <pc:spChg chg="mod">
          <ac:chgData name="Aidan MacLeod" userId="09bb6ba7309536e0" providerId="LiveId" clId="{C8E94625-EBF8-41B0-BB67-5E513DE4604E}" dt="2019-01-21T20:52:30.081" v="204" actId="113"/>
          <ac:spMkLst>
            <pc:docMk/>
            <pc:sldMk cId="0" sldId="262"/>
            <ac:spMk id="100" creationId="{00000000-0000-0000-0000-000000000000}"/>
          </ac:spMkLst>
        </pc:spChg>
        <pc:spChg chg="mod">
          <ac:chgData name="Aidan MacLeod" userId="09bb6ba7309536e0" providerId="LiveId" clId="{C8E94625-EBF8-41B0-BB67-5E513DE4604E}" dt="2019-01-21T20:52:37.168" v="205" actId="113"/>
          <ac:spMkLst>
            <pc:docMk/>
            <pc:sldMk cId="0" sldId="262"/>
            <ac:spMk id="101" creationId="{00000000-0000-0000-0000-000000000000}"/>
          </ac:spMkLst>
        </pc:spChg>
      </pc:sldChg>
      <pc:sldChg chg="modSp">
        <pc:chgData name="Aidan MacLeod" userId="09bb6ba7309536e0" providerId="LiveId" clId="{C8E94625-EBF8-41B0-BB67-5E513DE4604E}" dt="2019-01-21T20:53:20.237" v="209" actId="20577"/>
        <pc:sldMkLst>
          <pc:docMk/>
          <pc:sldMk cId="0" sldId="265"/>
        </pc:sldMkLst>
        <pc:spChg chg="mod">
          <ac:chgData name="Aidan MacLeod" userId="09bb6ba7309536e0" providerId="LiveId" clId="{C8E94625-EBF8-41B0-BB67-5E513DE4604E}" dt="2019-01-21T20:53:20.237" v="209" actId="20577"/>
          <ac:spMkLst>
            <pc:docMk/>
            <pc:sldMk cId="0" sldId="265"/>
            <ac:spMk id="128" creationId="{00000000-0000-0000-0000-000000000000}"/>
          </ac:spMkLst>
        </pc:spChg>
      </pc:sldChg>
      <pc:sldChg chg="modSp">
        <pc:chgData name="Aidan MacLeod" userId="09bb6ba7309536e0" providerId="LiveId" clId="{C8E94625-EBF8-41B0-BB67-5E513DE4604E}" dt="2019-01-21T20:53:36.616" v="225" actId="20577"/>
        <pc:sldMkLst>
          <pc:docMk/>
          <pc:sldMk cId="0" sldId="266"/>
        </pc:sldMkLst>
        <pc:spChg chg="mod">
          <ac:chgData name="Aidan MacLeod" userId="09bb6ba7309536e0" providerId="LiveId" clId="{C8E94625-EBF8-41B0-BB67-5E513DE4604E}" dt="2019-01-21T20:53:36.616" v="225" actId="20577"/>
          <ac:spMkLst>
            <pc:docMk/>
            <pc:sldMk cId="0" sldId="266"/>
            <ac:spMk id="135" creationId="{00000000-0000-0000-0000-000000000000}"/>
          </ac:spMkLst>
        </pc:spChg>
      </pc:sldChg>
      <pc:sldChg chg="modSp">
        <pc:chgData name="Aidan MacLeod" userId="09bb6ba7309536e0" providerId="LiveId" clId="{C8E94625-EBF8-41B0-BB67-5E513DE4604E}" dt="2019-01-21T20:53:57.753" v="243" actId="20577"/>
        <pc:sldMkLst>
          <pc:docMk/>
          <pc:sldMk cId="0" sldId="267"/>
        </pc:sldMkLst>
        <pc:spChg chg="mod">
          <ac:chgData name="Aidan MacLeod" userId="09bb6ba7309536e0" providerId="LiveId" clId="{C8E94625-EBF8-41B0-BB67-5E513DE4604E}" dt="2019-01-21T20:53:57.753" v="243" actId="20577"/>
          <ac:spMkLst>
            <pc:docMk/>
            <pc:sldMk cId="0" sldId="267"/>
            <ac:spMk id="144" creationId="{00000000-0000-0000-0000-000000000000}"/>
          </ac:spMkLst>
        </pc:spChg>
      </pc:sldChg>
      <pc:sldChg chg="modSp">
        <pc:chgData name="Aidan MacLeod" userId="09bb6ba7309536e0" providerId="LiveId" clId="{C8E94625-EBF8-41B0-BB67-5E513DE4604E}" dt="2019-01-21T20:57:41.981" v="353" actId="20577"/>
        <pc:sldMkLst>
          <pc:docMk/>
          <pc:sldMk cId="0" sldId="272"/>
        </pc:sldMkLst>
        <pc:spChg chg="mod">
          <ac:chgData name="Aidan MacLeod" userId="09bb6ba7309536e0" providerId="LiveId" clId="{C8E94625-EBF8-41B0-BB67-5E513DE4604E}" dt="2019-01-21T20:57:41.981" v="353" actId="20577"/>
          <ac:spMkLst>
            <pc:docMk/>
            <pc:sldMk cId="0" sldId="272"/>
            <ac:spMk id="18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986a90b15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986a90b1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a1f27cfb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a1f27cfb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a1f27cfb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a1f27cfb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bbe53550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bbe53550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bbe53550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bbe53550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8777acdc9_0_38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8777acdc9_0_3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bbe53550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bbe53550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986a90b1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986a90b1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986a90b1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986a90b1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bbe53550b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bbe53550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9cee9100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9cee9100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9cee910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9cee910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9cee9100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9cee9100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9cee9100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9cee9100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a1f27cfb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a1f27cfb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bbe53550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bbe5355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c4695f58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c4695f5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9d0d9490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9d0d949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ster 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www.hrc.co.nz/news/race-unity-and-justice-statement-youth-and-supporters-who-attended-race-unity-conference/"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hyperlink" Target="https://givenothing.co.nz/casual-vs-extreme" TargetMode="External"/><Relationship Id="rId4" Type="http://schemas.openxmlformats.org/officeDocument/2006/relationships/hyperlink" Target="https://givenothing.co.nz/"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thatsus.co.nz/"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54399" r="1302" b="23136"/>
          <a:stretch/>
        </p:blipFill>
        <p:spPr>
          <a:xfrm>
            <a:off x="0" y="3973400"/>
            <a:ext cx="9144001" cy="1170109"/>
          </a:xfrm>
          <a:prstGeom prst="rect">
            <a:avLst/>
          </a:prstGeom>
          <a:noFill/>
          <a:ln>
            <a:noFill/>
          </a:ln>
        </p:spPr>
      </p:pic>
      <p:pic>
        <p:nvPicPr>
          <p:cNvPr id="55" name="Google Shape;55;p13" descr="Race_Unity_HUI_Logo_animation_once.gif"/>
          <p:cNvPicPr preferRelativeResize="0"/>
          <p:nvPr/>
        </p:nvPicPr>
        <p:blipFill>
          <a:blip r:embed="rId4">
            <a:alphaModFix/>
          </a:blip>
          <a:stretch>
            <a:fillRect/>
          </a:stretch>
        </p:blipFill>
        <p:spPr>
          <a:xfrm>
            <a:off x="1766875" y="869150"/>
            <a:ext cx="5610225" cy="217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124"/>
        <p:cNvGrpSpPr/>
        <p:nvPr/>
      </p:nvGrpSpPr>
      <p:grpSpPr>
        <a:xfrm>
          <a:off x="0" y="0"/>
          <a:ext cx="0" cy="0"/>
          <a:chOff x="0" y="0"/>
          <a:chExt cx="0" cy="0"/>
        </a:xfrm>
      </p:grpSpPr>
      <p:pic>
        <p:nvPicPr>
          <p:cNvPr id="125" name="Google Shape;125;p22" descr="RU_RGB_a_Place_to__be heard.png"/>
          <p:cNvPicPr preferRelativeResize="0"/>
          <p:nvPr/>
        </p:nvPicPr>
        <p:blipFill>
          <a:blip r:embed="rId3">
            <a:alphaModFix/>
          </a:blip>
          <a:stretch>
            <a:fillRect/>
          </a:stretch>
        </p:blipFill>
        <p:spPr>
          <a:xfrm>
            <a:off x="7115175" y="3559150"/>
            <a:ext cx="1952625" cy="1952625"/>
          </a:xfrm>
          <a:prstGeom prst="rect">
            <a:avLst/>
          </a:prstGeom>
          <a:noFill/>
          <a:ln>
            <a:noFill/>
          </a:ln>
        </p:spPr>
      </p:pic>
      <p:sp>
        <p:nvSpPr>
          <p:cNvPr id="126" name="Google Shape;126;p22"/>
          <p:cNvSpPr/>
          <p:nvPr/>
        </p:nvSpPr>
        <p:spPr>
          <a:xfrm>
            <a:off x="238100" y="1940250"/>
            <a:ext cx="4988700" cy="1263000"/>
          </a:xfrm>
          <a:prstGeom prst="wedgeRectCallout">
            <a:avLst>
              <a:gd name="adj1" fmla="val -33293"/>
              <a:gd name="adj2" fmla="val -79151"/>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800" i="1">
                <a:solidFill>
                  <a:srgbClr val="342E7C"/>
                </a:solidFill>
                <a:latin typeface="Calibri"/>
                <a:ea typeface="Calibri"/>
                <a:cs typeface="Calibri"/>
                <a:sym typeface="Calibri"/>
              </a:rPr>
              <a:t>“It’s simple but often overlooked that… to achieve justice we have to be conscious of the values and norms of those we are engaging with.”</a:t>
            </a:r>
            <a:endParaRPr sz="2800" b="1">
              <a:solidFill>
                <a:srgbClr val="342E7C"/>
              </a:solidFill>
              <a:latin typeface="Calibri"/>
              <a:ea typeface="Calibri"/>
              <a:cs typeface="Calibri"/>
              <a:sym typeface="Calibri"/>
            </a:endParaRPr>
          </a:p>
        </p:txBody>
      </p:sp>
      <p:sp>
        <p:nvSpPr>
          <p:cNvPr id="127" name="Google Shape;127;p22"/>
          <p:cNvSpPr/>
          <p:nvPr/>
        </p:nvSpPr>
        <p:spPr>
          <a:xfrm>
            <a:off x="2157250" y="166700"/>
            <a:ext cx="6803400" cy="1500300"/>
          </a:xfrm>
          <a:prstGeom prst="wedgeRectCallout">
            <a:avLst>
              <a:gd name="adj1" fmla="val 33364"/>
              <a:gd name="adj2" fmla="val 76451"/>
            </a:avLst>
          </a:prstGeom>
          <a:solidFill>
            <a:srgbClr val="DF1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i="1">
                <a:solidFill>
                  <a:srgbClr val="FBED50"/>
                </a:solidFill>
                <a:latin typeface="Calibri"/>
                <a:ea typeface="Calibri"/>
                <a:cs typeface="Calibri"/>
                <a:sym typeface="Calibri"/>
              </a:rPr>
              <a:t>“I realised there are so many different ethnic groups with very different histories, but a shared history of otherness, unjust treatment and oppression. This open my eyes to the difference realities of people in NZ.”</a:t>
            </a:r>
            <a:endParaRPr sz="2800" b="1">
              <a:solidFill>
                <a:srgbClr val="FBED50"/>
              </a:solidFill>
              <a:latin typeface="Calibri"/>
              <a:ea typeface="Calibri"/>
              <a:cs typeface="Calibri"/>
              <a:sym typeface="Calibri"/>
            </a:endParaRPr>
          </a:p>
        </p:txBody>
      </p:sp>
      <p:sp>
        <p:nvSpPr>
          <p:cNvPr id="128" name="Google Shape;128;p22"/>
          <p:cNvSpPr txBox="1"/>
          <p:nvPr/>
        </p:nvSpPr>
        <p:spPr>
          <a:xfrm>
            <a:off x="583400" y="3417100"/>
            <a:ext cx="6334200" cy="1416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342E7C"/>
              </a:buClr>
              <a:buSzPts val="1800"/>
              <a:buFont typeface="Calibri"/>
              <a:buChar char="●"/>
            </a:pPr>
            <a:r>
              <a:rPr lang="en-GB" sz="1800" dirty="0">
                <a:solidFill>
                  <a:srgbClr val="342E7C"/>
                </a:solidFill>
                <a:latin typeface="Calibri"/>
                <a:ea typeface="Calibri"/>
                <a:cs typeface="Calibri"/>
                <a:sym typeface="Calibri"/>
              </a:rPr>
              <a:t>The above quotes are from the Race Unity Hui 2018. What connections do they suggest between race and justice?</a:t>
            </a:r>
            <a:endParaRPr sz="1800" dirty="0">
              <a:solidFill>
                <a:srgbClr val="342E7C"/>
              </a:solidFill>
              <a:latin typeface="Calibri"/>
              <a:ea typeface="Calibri"/>
              <a:cs typeface="Calibri"/>
              <a:sym typeface="Calibri"/>
            </a:endParaRPr>
          </a:p>
          <a:p>
            <a:pPr marL="457200" lvl="0" indent="-342900" algn="l" rtl="0">
              <a:lnSpc>
                <a:spcPct val="115000"/>
              </a:lnSpc>
              <a:spcBef>
                <a:spcPts val="1000"/>
              </a:spcBef>
              <a:spcAft>
                <a:spcPts val="1000"/>
              </a:spcAft>
              <a:buClr>
                <a:srgbClr val="342E7C"/>
              </a:buClr>
              <a:buSzPts val="1800"/>
              <a:buFont typeface="Calibri"/>
              <a:buChar char="●"/>
            </a:pPr>
            <a:r>
              <a:rPr lang="en-GB" sz="1800" dirty="0">
                <a:solidFill>
                  <a:srgbClr val="342E7C"/>
                </a:solidFill>
                <a:latin typeface="Calibri"/>
                <a:ea typeface="Calibri"/>
                <a:cs typeface="Calibri"/>
                <a:sym typeface="Calibri"/>
              </a:rPr>
              <a:t>What race-based or related injustices exist in New Zealand society? Consider both individual and institutional forms.</a:t>
            </a:r>
            <a:endParaRPr sz="1800" dirty="0">
              <a:solidFill>
                <a:srgbClr val="342E7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132"/>
        <p:cNvGrpSpPr/>
        <p:nvPr/>
      </p:nvGrpSpPr>
      <p:grpSpPr>
        <a:xfrm>
          <a:off x="0" y="0"/>
          <a:ext cx="0" cy="0"/>
          <a:chOff x="0" y="0"/>
          <a:chExt cx="0" cy="0"/>
        </a:xfrm>
      </p:grpSpPr>
      <p:pic>
        <p:nvPicPr>
          <p:cNvPr id="133" name="Google Shape;133;p23" descr="RU_RGB_a_Place_to__be heard.png"/>
          <p:cNvPicPr preferRelativeResize="0"/>
          <p:nvPr/>
        </p:nvPicPr>
        <p:blipFill>
          <a:blip r:embed="rId3">
            <a:alphaModFix/>
          </a:blip>
          <a:stretch>
            <a:fillRect/>
          </a:stretch>
        </p:blipFill>
        <p:spPr>
          <a:xfrm>
            <a:off x="7115175" y="3559150"/>
            <a:ext cx="1952625" cy="1952625"/>
          </a:xfrm>
          <a:prstGeom prst="rect">
            <a:avLst/>
          </a:prstGeom>
          <a:noFill/>
          <a:ln>
            <a:noFill/>
          </a:ln>
        </p:spPr>
      </p:pic>
      <p:sp>
        <p:nvSpPr>
          <p:cNvPr id="134" name="Google Shape;13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342E7C"/>
              </a:solidFill>
            </a:endParaRPr>
          </a:p>
        </p:txBody>
      </p:sp>
      <p:sp>
        <p:nvSpPr>
          <p:cNvPr id="135" name="Google Shape;135;p23"/>
          <p:cNvSpPr txBox="1">
            <a:spLocks noGrp="1"/>
          </p:cNvSpPr>
          <p:nvPr>
            <p:ph type="body" idx="1"/>
          </p:nvPr>
        </p:nvSpPr>
        <p:spPr>
          <a:xfrm>
            <a:off x="311700" y="1512100"/>
            <a:ext cx="8520600" cy="305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42E7C"/>
              </a:buClr>
              <a:buSzPts val="1800"/>
              <a:buFont typeface="Calibri"/>
              <a:buChar char="●"/>
            </a:pPr>
            <a:r>
              <a:rPr lang="en-GB" dirty="0">
                <a:solidFill>
                  <a:srgbClr val="342E7C"/>
                </a:solidFill>
                <a:latin typeface="Calibri"/>
                <a:ea typeface="Calibri"/>
                <a:cs typeface="Calibri"/>
                <a:sym typeface="Calibri"/>
              </a:rPr>
              <a:t>In pairs, draw what you think unity means or looks like. </a:t>
            </a:r>
            <a:endParaRPr dirty="0">
              <a:solidFill>
                <a:srgbClr val="342E7C"/>
              </a:solidFill>
              <a:latin typeface="Calibri"/>
              <a:ea typeface="Calibri"/>
              <a:cs typeface="Calibri"/>
              <a:sym typeface="Calibri"/>
            </a:endParaRPr>
          </a:p>
          <a:p>
            <a:pPr marL="0" lvl="0" indent="0" algn="l" rtl="0">
              <a:spcBef>
                <a:spcPts val="1600"/>
              </a:spcBef>
              <a:spcAft>
                <a:spcPts val="0"/>
              </a:spcAft>
              <a:buNone/>
            </a:pPr>
            <a:endParaRPr dirty="0">
              <a:solidFill>
                <a:srgbClr val="342E7C"/>
              </a:solidFill>
              <a:latin typeface="Calibri"/>
              <a:ea typeface="Calibri"/>
              <a:cs typeface="Calibri"/>
              <a:sym typeface="Calibri"/>
            </a:endParaRPr>
          </a:p>
          <a:p>
            <a:pPr marL="457200" lvl="0" indent="-342900" algn="l" rtl="0">
              <a:spcBef>
                <a:spcPts val="1600"/>
              </a:spcBef>
              <a:spcAft>
                <a:spcPts val="0"/>
              </a:spcAft>
              <a:buClr>
                <a:srgbClr val="342E7C"/>
              </a:buClr>
              <a:buSzPts val="1800"/>
              <a:buFont typeface="Calibri"/>
              <a:buChar char="●"/>
            </a:pPr>
            <a:r>
              <a:rPr lang="en-GB" dirty="0">
                <a:solidFill>
                  <a:srgbClr val="342E7C"/>
                </a:solidFill>
                <a:latin typeface="Calibri"/>
                <a:ea typeface="Calibri"/>
                <a:cs typeface="Calibri"/>
                <a:sym typeface="Calibri"/>
              </a:rPr>
              <a:t>What common themes are there in our drawings?</a:t>
            </a:r>
            <a:endParaRPr b="1" dirty="0">
              <a:solidFill>
                <a:srgbClr val="342E7C"/>
              </a:solidFill>
              <a:latin typeface="Calibri"/>
              <a:ea typeface="Calibri"/>
              <a:cs typeface="Calibri"/>
              <a:sym typeface="Calibri"/>
            </a:endParaRPr>
          </a:p>
          <a:p>
            <a:pPr marL="0" lvl="0" indent="0" algn="l" rtl="0">
              <a:spcBef>
                <a:spcPts val="1600"/>
              </a:spcBef>
              <a:spcAft>
                <a:spcPts val="0"/>
              </a:spcAft>
              <a:buNone/>
            </a:pPr>
            <a:endParaRPr b="1" dirty="0">
              <a:solidFill>
                <a:srgbClr val="342E7C"/>
              </a:solidFill>
              <a:latin typeface="Calibri"/>
              <a:ea typeface="Calibri"/>
              <a:cs typeface="Calibri"/>
              <a:sym typeface="Calibri"/>
            </a:endParaRPr>
          </a:p>
          <a:p>
            <a:pPr marL="0" lvl="0" indent="0" algn="l" rtl="0">
              <a:spcBef>
                <a:spcPts val="1600"/>
              </a:spcBef>
              <a:spcAft>
                <a:spcPts val="1600"/>
              </a:spcAft>
              <a:buNone/>
            </a:pPr>
            <a:endParaRPr b="1" dirty="0">
              <a:solidFill>
                <a:srgbClr val="342E7C"/>
              </a:solidFill>
              <a:latin typeface="Calibri"/>
              <a:ea typeface="Calibri"/>
              <a:cs typeface="Calibri"/>
              <a:sym typeface="Calibri"/>
            </a:endParaRPr>
          </a:p>
        </p:txBody>
      </p:sp>
      <p:sp>
        <p:nvSpPr>
          <p:cNvPr id="136" name="Google Shape;136;p23"/>
          <p:cNvSpPr/>
          <p:nvPr/>
        </p:nvSpPr>
        <p:spPr>
          <a:xfrm>
            <a:off x="311700" y="362225"/>
            <a:ext cx="8520600" cy="738300"/>
          </a:xfrm>
          <a:prstGeom prst="wedgeRectCallout">
            <a:avLst>
              <a:gd name="adj1" fmla="val 33397"/>
              <a:gd name="adj2" fmla="val 93526"/>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b="1">
                <a:solidFill>
                  <a:srgbClr val="342E7C"/>
                </a:solidFill>
                <a:latin typeface="Calibri"/>
                <a:ea typeface="Calibri"/>
                <a:cs typeface="Calibri"/>
                <a:sym typeface="Calibri"/>
              </a:rPr>
              <a:t>Working for Unity</a:t>
            </a:r>
            <a:endParaRPr sz="2800" b="1">
              <a:solidFill>
                <a:srgbClr val="342E7C"/>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140"/>
        <p:cNvGrpSpPr/>
        <p:nvPr/>
      </p:nvGrpSpPr>
      <p:grpSpPr>
        <a:xfrm>
          <a:off x="0" y="0"/>
          <a:ext cx="0" cy="0"/>
          <a:chOff x="0" y="0"/>
          <a:chExt cx="0" cy="0"/>
        </a:xfrm>
      </p:grpSpPr>
      <p:pic>
        <p:nvPicPr>
          <p:cNvPr id="141" name="Google Shape;141;p24" descr="RU_RGB_a_Place_to__be heard.png"/>
          <p:cNvPicPr preferRelativeResize="0"/>
          <p:nvPr/>
        </p:nvPicPr>
        <p:blipFill>
          <a:blip r:embed="rId3">
            <a:alphaModFix/>
          </a:blip>
          <a:stretch>
            <a:fillRect/>
          </a:stretch>
        </p:blipFill>
        <p:spPr>
          <a:xfrm>
            <a:off x="7115175" y="3559150"/>
            <a:ext cx="1952625" cy="1952625"/>
          </a:xfrm>
          <a:prstGeom prst="rect">
            <a:avLst/>
          </a:prstGeom>
          <a:noFill/>
          <a:ln>
            <a:noFill/>
          </a:ln>
        </p:spPr>
      </p:pic>
      <p:sp>
        <p:nvSpPr>
          <p:cNvPr id="142" name="Google Shape;142;p24"/>
          <p:cNvSpPr/>
          <p:nvPr/>
        </p:nvSpPr>
        <p:spPr>
          <a:xfrm>
            <a:off x="213875" y="2097700"/>
            <a:ext cx="6012600" cy="1263000"/>
          </a:xfrm>
          <a:prstGeom prst="wedgeRectCallout">
            <a:avLst>
              <a:gd name="adj1" fmla="val -33293"/>
              <a:gd name="adj2" fmla="val -79151"/>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1800" i="1">
                <a:solidFill>
                  <a:srgbClr val="342E7C"/>
                </a:solidFill>
                <a:latin typeface="Calibri"/>
                <a:ea typeface="Calibri"/>
                <a:cs typeface="Calibri"/>
                <a:sym typeface="Calibri"/>
              </a:rPr>
              <a:t>“Understanding principles and cultural norms can make the process [creating unity] closer to home. It is hard to be on the same page, to achieve justice, if norms and assumptions are alien to the other party. It’s simple but often overlooked…”</a:t>
            </a:r>
            <a:endParaRPr sz="2800" b="1">
              <a:solidFill>
                <a:srgbClr val="342E7C"/>
              </a:solidFill>
              <a:latin typeface="Calibri"/>
              <a:ea typeface="Calibri"/>
              <a:cs typeface="Calibri"/>
              <a:sym typeface="Calibri"/>
            </a:endParaRPr>
          </a:p>
        </p:txBody>
      </p:sp>
      <p:sp>
        <p:nvSpPr>
          <p:cNvPr id="143" name="Google Shape;143;p24"/>
          <p:cNvSpPr/>
          <p:nvPr/>
        </p:nvSpPr>
        <p:spPr>
          <a:xfrm>
            <a:off x="2157250" y="166700"/>
            <a:ext cx="6803400" cy="1650000"/>
          </a:xfrm>
          <a:prstGeom prst="wedgeRectCallout">
            <a:avLst>
              <a:gd name="adj1" fmla="val 33364"/>
              <a:gd name="adj2" fmla="val 76451"/>
            </a:avLst>
          </a:prstGeom>
          <a:solidFill>
            <a:srgbClr val="DF1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i="1">
                <a:solidFill>
                  <a:srgbClr val="FBED50"/>
                </a:solidFill>
                <a:latin typeface="Calibri"/>
                <a:ea typeface="Calibri"/>
                <a:cs typeface="Calibri"/>
                <a:sym typeface="Calibri"/>
              </a:rPr>
              <a:t>“Unity and inclusiveness can sometimes mean ‘everyone needs to become more like me - become good kiwis.’.”</a:t>
            </a:r>
            <a:endParaRPr sz="1800" i="1">
              <a:solidFill>
                <a:srgbClr val="FBED50"/>
              </a:solidFill>
              <a:latin typeface="Calibri"/>
              <a:ea typeface="Calibri"/>
              <a:cs typeface="Calibri"/>
              <a:sym typeface="Calibri"/>
            </a:endParaRPr>
          </a:p>
          <a:p>
            <a:pPr marL="0" lvl="0" indent="0" algn="l" rtl="0">
              <a:spcBef>
                <a:spcPts val="0"/>
              </a:spcBef>
              <a:spcAft>
                <a:spcPts val="0"/>
              </a:spcAft>
              <a:buNone/>
            </a:pPr>
            <a:endParaRPr sz="1800" i="1">
              <a:solidFill>
                <a:srgbClr val="FBED50"/>
              </a:solidFill>
              <a:latin typeface="Calibri"/>
              <a:ea typeface="Calibri"/>
              <a:cs typeface="Calibri"/>
              <a:sym typeface="Calibri"/>
            </a:endParaRPr>
          </a:p>
          <a:p>
            <a:pPr marL="0" lvl="0" indent="0" algn="l" rtl="0">
              <a:spcBef>
                <a:spcPts val="0"/>
              </a:spcBef>
              <a:spcAft>
                <a:spcPts val="0"/>
              </a:spcAft>
              <a:buNone/>
            </a:pPr>
            <a:r>
              <a:rPr lang="en-GB" sz="1800" i="1">
                <a:solidFill>
                  <a:srgbClr val="FBED50"/>
                </a:solidFill>
                <a:latin typeface="Calibri"/>
                <a:ea typeface="Calibri"/>
                <a:cs typeface="Calibri"/>
                <a:sym typeface="Calibri"/>
              </a:rPr>
              <a:t>“[Race] Unity would mean being free to embrace cultural and racial differences but not being forced to assimilate to a mainstream culture.”</a:t>
            </a:r>
            <a:endParaRPr sz="1800" i="1">
              <a:solidFill>
                <a:srgbClr val="FBED50"/>
              </a:solidFill>
              <a:latin typeface="Calibri"/>
              <a:ea typeface="Calibri"/>
              <a:cs typeface="Calibri"/>
              <a:sym typeface="Calibri"/>
            </a:endParaRPr>
          </a:p>
        </p:txBody>
      </p:sp>
      <p:sp>
        <p:nvSpPr>
          <p:cNvPr id="144" name="Google Shape;144;p24"/>
          <p:cNvSpPr txBox="1"/>
          <p:nvPr/>
        </p:nvSpPr>
        <p:spPr>
          <a:xfrm>
            <a:off x="583400" y="3417100"/>
            <a:ext cx="6334200" cy="14169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342E7C"/>
              </a:buClr>
              <a:buSzPts val="1800"/>
              <a:buFont typeface="Calibri"/>
              <a:buChar char="●"/>
            </a:pPr>
            <a:r>
              <a:rPr lang="en-GB" sz="1800" dirty="0">
                <a:solidFill>
                  <a:srgbClr val="342E7C"/>
                </a:solidFill>
                <a:latin typeface="Calibri"/>
                <a:ea typeface="Calibri"/>
                <a:cs typeface="Calibri"/>
                <a:sym typeface="Calibri"/>
              </a:rPr>
              <a:t>The above quotes are from the Race Unity Hui 2018. What are the two different ideas of ‘unity’ in the first quotes?</a:t>
            </a:r>
            <a:endParaRPr sz="1800" dirty="0">
              <a:solidFill>
                <a:srgbClr val="342E7C"/>
              </a:solidFill>
              <a:latin typeface="Calibri"/>
              <a:ea typeface="Calibri"/>
              <a:cs typeface="Calibri"/>
              <a:sym typeface="Calibri"/>
            </a:endParaRPr>
          </a:p>
          <a:p>
            <a:pPr marL="457200" lvl="0" indent="-342900" algn="l" rtl="0">
              <a:lnSpc>
                <a:spcPct val="115000"/>
              </a:lnSpc>
              <a:spcBef>
                <a:spcPts val="1000"/>
              </a:spcBef>
              <a:spcAft>
                <a:spcPts val="1000"/>
              </a:spcAft>
              <a:buClr>
                <a:srgbClr val="342E7C"/>
              </a:buClr>
              <a:buSzPts val="1800"/>
              <a:buFont typeface="Calibri"/>
              <a:buChar char="●"/>
            </a:pPr>
            <a:r>
              <a:rPr lang="en-GB" sz="1800" dirty="0">
                <a:solidFill>
                  <a:srgbClr val="342E7C"/>
                </a:solidFill>
                <a:latin typeface="Calibri"/>
                <a:ea typeface="Calibri"/>
                <a:cs typeface="Calibri"/>
                <a:sym typeface="Calibri"/>
              </a:rPr>
              <a:t>What might it look like if we tried to create unity without justice, or justice without unity?</a:t>
            </a:r>
            <a:endParaRPr sz="1800" dirty="0">
              <a:solidFill>
                <a:srgbClr val="342E7C"/>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2E7C"/>
        </a:solidFill>
        <a:effectLst/>
      </p:bgPr>
    </p:bg>
    <p:spTree>
      <p:nvGrpSpPr>
        <p:cNvPr id="1" name="Shape 148"/>
        <p:cNvGrpSpPr/>
        <p:nvPr/>
      </p:nvGrpSpPr>
      <p:grpSpPr>
        <a:xfrm>
          <a:off x="0" y="0"/>
          <a:ext cx="0" cy="0"/>
          <a:chOff x="0" y="0"/>
          <a:chExt cx="0" cy="0"/>
        </a:xfrm>
      </p:grpSpPr>
      <p:pic>
        <p:nvPicPr>
          <p:cNvPr id="149" name="Google Shape;149;p25"/>
          <p:cNvPicPr preferRelativeResize="0"/>
          <p:nvPr/>
        </p:nvPicPr>
        <p:blipFill rotWithShape="1">
          <a:blip r:embed="rId3">
            <a:alphaModFix/>
          </a:blip>
          <a:srcRect l="35705" t="16652" r="35413" b="10631"/>
          <a:stretch/>
        </p:blipFill>
        <p:spPr>
          <a:xfrm>
            <a:off x="1026100" y="2083468"/>
            <a:ext cx="1962150" cy="2777706"/>
          </a:xfrm>
          <a:prstGeom prst="rect">
            <a:avLst/>
          </a:prstGeom>
          <a:noFill/>
          <a:ln>
            <a:noFill/>
          </a:ln>
        </p:spPr>
      </p:pic>
      <p:pic>
        <p:nvPicPr>
          <p:cNvPr id="150" name="Google Shape;150;p25" descr="RU_RGB_a_Place_to__speak.png"/>
          <p:cNvPicPr preferRelativeResize="0"/>
          <p:nvPr/>
        </p:nvPicPr>
        <p:blipFill>
          <a:blip r:embed="rId4">
            <a:alphaModFix/>
          </a:blip>
          <a:stretch>
            <a:fillRect/>
          </a:stretch>
        </p:blipFill>
        <p:spPr>
          <a:xfrm>
            <a:off x="7181850" y="3562350"/>
            <a:ext cx="1962149" cy="1962149"/>
          </a:xfrm>
          <a:prstGeom prst="rect">
            <a:avLst/>
          </a:prstGeom>
          <a:noFill/>
          <a:ln>
            <a:noFill/>
          </a:ln>
        </p:spPr>
      </p:pic>
      <p:sp>
        <p:nvSpPr>
          <p:cNvPr id="151" name="Google Shape;151;p25"/>
          <p:cNvSpPr txBox="1">
            <a:spLocks noGrp="1"/>
          </p:cNvSpPr>
          <p:nvPr>
            <p:ph type="body" idx="1"/>
          </p:nvPr>
        </p:nvSpPr>
        <p:spPr>
          <a:xfrm>
            <a:off x="3431150" y="4191000"/>
            <a:ext cx="3307800" cy="532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GB">
                <a:solidFill>
                  <a:srgbClr val="FBED50"/>
                </a:solidFill>
              </a:rPr>
              <a:t>Link:</a:t>
            </a:r>
            <a:r>
              <a:rPr lang="en-GB"/>
              <a:t> </a:t>
            </a:r>
            <a:r>
              <a:rPr lang="en-GB" u="sng">
                <a:solidFill>
                  <a:schemeClr val="accent5"/>
                </a:solidFill>
                <a:hlinkClick r:id="rId5"/>
              </a:rPr>
              <a:t>Youth Statement on Race, Unity and Justice</a:t>
            </a:r>
            <a:endParaRPr/>
          </a:p>
        </p:txBody>
      </p:sp>
      <p:sp>
        <p:nvSpPr>
          <p:cNvPr id="152" name="Google Shape;152;p25"/>
          <p:cNvSpPr/>
          <p:nvPr/>
        </p:nvSpPr>
        <p:spPr>
          <a:xfrm>
            <a:off x="311700" y="321450"/>
            <a:ext cx="3641100" cy="1321500"/>
          </a:xfrm>
          <a:prstGeom prst="wedgeRectCallout">
            <a:avLst>
              <a:gd name="adj1" fmla="val -33333"/>
              <a:gd name="adj2" fmla="val 79887"/>
            </a:avLst>
          </a:prstGeom>
          <a:solidFill>
            <a:srgbClr val="DF1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3000">
                <a:solidFill>
                  <a:srgbClr val="FBED50"/>
                </a:solidFill>
                <a:latin typeface="Calibri"/>
                <a:ea typeface="Calibri"/>
                <a:cs typeface="Calibri"/>
                <a:sym typeface="Calibri"/>
              </a:rPr>
              <a:t>Race Unity Hui 2018:</a:t>
            </a:r>
            <a:endParaRPr sz="3000">
              <a:solidFill>
                <a:srgbClr val="FBED50"/>
              </a:solidFill>
              <a:latin typeface="Calibri"/>
              <a:ea typeface="Calibri"/>
              <a:cs typeface="Calibri"/>
              <a:sym typeface="Calibri"/>
            </a:endParaRPr>
          </a:p>
          <a:p>
            <a:pPr marL="0" lvl="0" indent="0" algn="l" rtl="0">
              <a:spcBef>
                <a:spcPts val="0"/>
              </a:spcBef>
              <a:spcAft>
                <a:spcPts val="0"/>
              </a:spcAft>
              <a:buNone/>
            </a:pPr>
            <a:r>
              <a:rPr lang="en-GB" sz="3000">
                <a:solidFill>
                  <a:srgbClr val="FBED50"/>
                </a:solidFill>
                <a:latin typeface="Calibri"/>
                <a:ea typeface="Calibri"/>
                <a:cs typeface="Calibri"/>
                <a:sym typeface="Calibri"/>
              </a:rPr>
              <a:t>Youth Statement</a:t>
            </a:r>
            <a:endParaRPr sz="3000">
              <a:solidFill>
                <a:srgbClr val="FBED50"/>
              </a:solidFill>
              <a:latin typeface="Calibri"/>
              <a:ea typeface="Calibri"/>
              <a:cs typeface="Calibri"/>
              <a:sym typeface="Calibri"/>
            </a:endParaRPr>
          </a:p>
        </p:txBody>
      </p:sp>
      <p:sp>
        <p:nvSpPr>
          <p:cNvPr id="153" name="Google Shape;153;p25"/>
          <p:cNvSpPr/>
          <p:nvPr/>
        </p:nvSpPr>
        <p:spPr>
          <a:xfrm>
            <a:off x="3143250" y="1071575"/>
            <a:ext cx="5500500" cy="2893200"/>
          </a:xfrm>
          <a:prstGeom prst="rect">
            <a:avLst/>
          </a:prstGeom>
          <a:solidFill>
            <a:srgbClr val="FBED50"/>
          </a:solidFill>
          <a:ln>
            <a:noFill/>
          </a:ln>
        </p:spPr>
        <p:txBody>
          <a:bodyPr spcFirstLastPara="1" wrap="square" lIns="91425" tIns="91425" rIns="91425" bIns="91425" anchor="ctr" anchorCtr="0">
            <a:noAutofit/>
          </a:bodyPr>
          <a:lstStyle/>
          <a:p>
            <a:pPr marL="457200" lvl="0" indent="-330200" algn="l" rtl="0">
              <a:lnSpc>
                <a:spcPct val="115000"/>
              </a:lnSpc>
              <a:spcBef>
                <a:spcPts val="0"/>
              </a:spcBef>
              <a:spcAft>
                <a:spcPts val="0"/>
              </a:spcAft>
              <a:buClr>
                <a:srgbClr val="342E7C"/>
              </a:buClr>
              <a:buSzPts val="1600"/>
              <a:buAutoNum type="arabicPeriod"/>
            </a:pPr>
            <a:r>
              <a:rPr lang="en-GB" sz="1600">
                <a:solidFill>
                  <a:srgbClr val="342E7C"/>
                </a:solidFill>
              </a:rPr>
              <a:t>Do any of the points in the youth statement stand out to you?</a:t>
            </a:r>
            <a:endParaRPr sz="1600">
              <a:solidFill>
                <a:srgbClr val="342E7C"/>
              </a:solidFill>
            </a:endParaRPr>
          </a:p>
          <a:p>
            <a:pPr marL="457200" lvl="0" indent="-330200" algn="l" rtl="0">
              <a:lnSpc>
                <a:spcPct val="115000"/>
              </a:lnSpc>
              <a:spcBef>
                <a:spcPts val="1000"/>
              </a:spcBef>
              <a:spcAft>
                <a:spcPts val="0"/>
              </a:spcAft>
              <a:buClr>
                <a:srgbClr val="342E7C"/>
              </a:buClr>
              <a:buSzPts val="1600"/>
              <a:buAutoNum type="arabicPeriod"/>
            </a:pPr>
            <a:r>
              <a:rPr lang="en-GB" sz="1600">
                <a:solidFill>
                  <a:srgbClr val="342E7C"/>
                </a:solidFill>
              </a:rPr>
              <a:t>Are you unsure about any of the ideas or points made in the statement? Why?</a:t>
            </a:r>
            <a:endParaRPr sz="1600">
              <a:solidFill>
                <a:srgbClr val="342E7C"/>
              </a:solidFill>
            </a:endParaRPr>
          </a:p>
          <a:p>
            <a:pPr marL="457200" lvl="0" indent="-330200" algn="l" rtl="0">
              <a:lnSpc>
                <a:spcPct val="115000"/>
              </a:lnSpc>
              <a:spcBef>
                <a:spcPts val="1000"/>
              </a:spcBef>
              <a:spcAft>
                <a:spcPts val="0"/>
              </a:spcAft>
              <a:buClr>
                <a:srgbClr val="342E7C"/>
              </a:buClr>
              <a:buSzPts val="1600"/>
              <a:buAutoNum type="arabicPeriod"/>
            </a:pPr>
            <a:r>
              <a:rPr lang="en-GB" sz="1600">
                <a:solidFill>
                  <a:srgbClr val="342E7C"/>
                </a:solidFill>
              </a:rPr>
              <a:t>What does the statement suggest about the relevance of ‘justice’ and ‘unity’?</a:t>
            </a:r>
            <a:endParaRPr sz="1600">
              <a:solidFill>
                <a:srgbClr val="342E7C"/>
              </a:solidFill>
            </a:endParaRPr>
          </a:p>
          <a:p>
            <a:pPr marL="457200" lvl="0" indent="-330200" algn="l" rtl="0">
              <a:lnSpc>
                <a:spcPct val="115000"/>
              </a:lnSpc>
              <a:spcBef>
                <a:spcPts val="1000"/>
              </a:spcBef>
              <a:spcAft>
                <a:spcPts val="1000"/>
              </a:spcAft>
              <a:buClr>
                <a:srgbClr val="342E7C"/>
              </a:buClr>
              <a:buSzPts val="1600"/>
              <a:buAutoNum type="arabicPeriod"/>
            </a:pPr>
            <a:r>
              <a:rPr lang="en-GB" sz="1600">
                <a:solidFill>
                  <a:srgbClr val="342E7C"/>
                </a:solidFill>
              </a:rPr>
              <a:t>Is racism a major issue in NZ? What more could be done about it?</a:t>
            </a:r>
            <a:endParaRPr sz="1600">
              <a:solidFill>
                <a:srgbClr val="342E7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2E7C"/>
        </a:solidFill>
        <a:effectLst/>
      </p:bgPr>
    </p:bg>
    <p:spTree>
      <p:nvGrpSpPr>
        <p:cNvPr id="1" name="Shape 157"/>
        <p:cNvGrpSpPr/>
        <p:nvPr/>
      </p:nvGrpSpPr>
      <p:grpSpPr>
        <a:xfrm>
          <a:off x="0" y="0"/>
          <a:ext cx="0" cy="0"/>
          <a:chOff x="0" y="0"/>
          <a:chExt cx="0" cy="0"/>
        </a:xfrm>
      </p:grpSpPr>
      <p:pic>
        <p:nvPicPr>
          <p:cNvPr id="158" name="Google Shape;158;p26" descr="Image result for taika give nothing to racism"/>
          <p:cNvPicPr preferRelativeResize="0"/>
          <p:nvPr/>
        </p:nvPicPr>
        <p:blipFill rotWithShape="1">
          <a:blip r:embed="rId3">
            <a:alphaModFix amt="51000"/>
          </a:blip>
          <a:srcRect l="5428" r="5428"/>
          <a:stretch/>
        </p:blipFill>
        <p:spPr>
          <a:xfrm>
            <a:off x="0" y="0"/>
            <a:ext cx="9144000" cy="5143500"/>
          </a:xfrm>
          <a:prstGeom prst="rect">
            <a:avLst/>
          </a:prstGeom>
          <a:noFill/>
          <a:ln>
            <a:noFill/>
          </a:ln>
        </p:spPr>
      </p:pic>
      <p:sp>
        <p:nvSpPr>
          <p:cNvPr id="159" name="Google Shape;159;p26"/>
          <p:cNvSpPr txBox="1">
            <a:spLocks noGrp="1"/>
          </p:cNvSpPr>
          <p:nvPr>
            <p:ph type="title"/>
          </p:nvPr>
        </p:nvSpPr>
        <p:spPr>
          <a:xfrm>
            <a:off x="311700" y="251250"/>
            <a:ext cx="8520600" cy="11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FBED50"/>
                </a:solidFill>
                <a:latin typeface="Calibri"/>
                <a:ea typeface="Calibri"/>
                <a:cs typeface="Calibri"/>
                <a:sym typeface="Calibri"/>
              </a:rPr>
              <a:t>Give Nothing to Racism:</a:t>
            </a:r>
            <a:endParaRPr>
              <a:solidFill>
                <a:srgbClr val="FBED50"/>
              </a:solidFill>
              <a:latin typeface="Calibri"/>
              <a:ea typeface="Calibri"/>
              <a:cs typeface="Calibri"/>
              <a:sym typeface="Calibri"/>
            </a:endParaRPr>
          </a:p>
          <a:p>
            <a:pPr marL="0" lvl="0" indent="0" algn="l" rtl="0">
              <a:spcBef>
                <a:spcPts val="0"/>
              </a:spcBef>
              <a:spcAft>
                <a:spcPts val="0"/>
              </a:spcAft>
              <a:buNone/>
            </a:pPr>
            <a:r>
              <a:rPr lang="en-GB">
                <a:solidFill>
                  <a:srgbClr val="FBED50"/>
                </a:solidFill>
                <a:latin typeface="Calibri"/>
                <a:ea typeface="Calibri"/>
                <a:cs typeface="Calibri"/>
                <a:sym typeface="Calibri"/>
              </a:rPr>
              <a:t>2018 Human Rights Commission Campaign</a:t>
            </a:r>
            <a:endParaRPr>
              <a:solidFill>
                <a:srgbClr val="FBED50"/>
              </a:solidFill>
              <a:latin typeface="Calibri"/>
              <a:ea typeface="Calibri"/>
              <a:cs typeface="Calibri"/>
              <a:sym typeface="Calibri"/>
            </a:endParaRPr>
          </a:p>
        </p:txBody>
      </p:sp>
      <p:sp>
        <p:nvSpPr>
          <p:cNvPr id="160" name="Google Shape;160;p26"/>
          <p:cNvSpPr txBox="1">
            <a:spLocks noGrp="1"/>
          </p:cNvSpPr>
          <p:nvPr>
            <p:ph type="body" idx="1"/>
          </p:nvPr>
        </p:nvSpPr>
        <p:spPr>
          <a:xfrm>
            <a:off x="5780225" y="2571750"/>
            <a:ext cx="2870400" cy="5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u="sng">
                <a:solidFill>
                  <a:schemeClr val="hlink"/>
                </a:solidFill>
                <a:hlinkClick r:id="rId4"/>
              </a:rPr>
              <a:t>https://givenothing.co.nz/</a:t>
            </a:r>
            <a:r>
              <a:rPr lang="en-GB"/>
              <a:t>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61" name="Google Shape;161;p26"/>
          <p:cNvSpPr txBox="1"/>
          <p:nvPr/>
        </p:nvSpPr>
        <p:spPr>
          <a:xfrm>
            <a:off x="214800" y="1753200"/>
            <a:ext cx="5465400" cy="3003600"/>
          </a:xfrm>
          <a:prstGeom prst="rect">
            <a:avLst/>
          </a:prstGeom>
          <a:noFill/>
          <a:ln>
            <a:noFill/>
          </a:ln>
        </p:spPr>
        <p:txBody>
          <a:bodyPr spcFirstLastPara="1" wrap="square" lIns="91425" tIns="91425" rIns="91425" bIns="91425" anchor="t" anchorCtr="0">
            <a:noAutofit/>
          </a:bodyPr>
          <a:lstStyle/>
          <a:p>
            <a:pPr marL="190500" marR="190500" lvl="0" indent="0" algn="ctr" rtl="0">
              <a:lnSpc>
                <a:spcPct val="130000"/>
              </a:lnSpc>
              <a:spcBef>
                <a:spcPts val="0"/>
              </a:spcBef>
              <a:spcAft>
                <a:spcPts val="1400"/>
              </a:spcAft>
              <a:buNone/>
            </a:pPr>
            <a:r>
              <a:rPr lang="en-GB" sz="1800">
                <a:solidFill>
                  <a:srgbClr val="FFFFFF"/>
                </a:solidFill>
              </a:rPr>
              <a:t>Racism starts small. Sometimes it lives in everyday actions and comments that we laugh off, nod in agreement to, excuse, and therefore accept. But we don’t have to. We can stop casual racism from growing into something </a:t>
            </a:r>
            <a:r>
              <a:rPr lang="en-GB" sz="1800" u="sng">
                <a:solidFill>
                  <a:srgbClr val="FFFFFF"/>
                </a:solidFill>
                <a:hlinkClick r:id="rId5"/>
              </a:rPr>
              <a:t>more extreme</a:t>
            </a:r>
            <a:r>
              <a:rPr lang="en-GB" sz="1800">
                <a:solidFill>
                  <a:srgbClr val="FFFFFF"/>
                </a:solidFill>
              </a:rPr>
              <a:t>. We can give it no encouragement. No respect. No place. No power. We can give it nothing.</a:t>
            </a:r>
            <a:endParaRPr/>
          </a:p>
        </p:txBody>
      </p:sp>
      <p:pic>
        <p:nvPicPr>
          <p:cNvPr id="162" name="Google Shape;162;p26" descr="Image result for give nothing to racism logo"/>
          <p:cNvPicPr preferRelativeResize="0"/>
          <p:nvPr/>
        </p:nvPicPr>
        <p:blipFill>
          <a:blip r:embed="rId6">
            <a:alphaModFix/>
          </a:blip>
          <a:stretch>
            <a:fillRect/>
          </a:stretch>
        </p:blipFill>
        <p:spPr>
          <a:xfrm>
            <a:off x="6612700" y="3733225"/>
            <a:ext cx="2302726" cy="120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42E7C"/>
        </a:solidFill>
        <a:effectLst/>
      </p:bgPr>
    </p:bg>
    <p:spTree>
      <p:nvGrpSpPr>
        <p:cNvPr id="1" name="Shape 166"/>
        <p:cNvGrpSpPr/>
        <p:nvPr/>
      </p:nvGrpSpPr>
      <p:grpSpPr>
        <a:xfrm>
          <a:off x="0" y="0"/>
          <a:ext cx="0" cy="0"/>
          <a:chOff x="0" y="0"/>
          <a:chExt cx="0" cy="0"/>
        </a:xfrm>
      </p:grpSpPr>
      <p:pic>
        <p:nvPicPr>
          <p:cNvPr id="167" name="Google Shape;167;p27" descr="RU_RGB_a_Place_to__speak.png"/>
          <p:cNvPicPr preferRelativeResize="0"/>
          <p:nvPr/>
        </p:nvPicPr>
        <p:blipFill>
          <a:blip r:embed="rId3">
            <a:alphaModFix/>
          </a:blip>
          <a:stretch>
            <a:fillRect/>
          </a:stretch>
        </p:blipFill>
        <p:spPr>
          <a:xfrm>
            <a:off x="7181850" y="3482500"/>
            <a:ext cx="1962149" cy="1962149"/>
          </a:xfrm>
          <a:prstGeom prst="rect">
            <a:avLst/>
          </a:prstGeom>
          <a:noFill/>
          <a:ln>
            <a:noFill/>
          </a:ln>
        </p:spPr>
      </p:pic>
      <p:sp>
        <p:nvSpPr>
          <p:cNvPr id="168" name="Google Shape;168;p27"/>
          <p:cNvSpPr/>
          <p:nvPr/>
        </p:nvSpPr>
        <p:spPr>
          <a:xfrm>
            <a:off x="223825" y="265600"/>
            <a:ext cx="5943600" cy="1175100"/>
          </a:xfrm>
          <a:prstGeom prst="wedgeRectCallout">
            <a:avLst>
              <a:gd name="adj1" fmla="val 33222"/>
              <a:gd name="adj2" fmla="val 103891"/>
            </a:avLst>
          </a:prstGeom>
          <a:solidFill>
            <a:srgbClr val="46C1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a:solidFill>
                  <a:srgbClr val="FBED50"/>
                </a:solidFill>
                <a:latin typeface="Calibri"/>
                <a:ea typeface="Calibri"/>
                <a:cs typeface="Calibri"/>
                <a:sym typeface="Calibri"/>
              </a:rPr>
              <a:t>Race Unity 2019 - Speeches and Hui</a:t>
            </a:r>
            <a:endParaRPr sz="3000" b="1">
              <a:solidFill>
                <a:srgbClr val="FBED50"/>
              </a:solidFill>
              <a:latin typeface="Calibri"/>
              <a:ea typeface="Calibri"/>
              <a:cs typeface="Calibri"/>
              <a:sym typeface="Calibri"/>
            </a:endParaRPr>
          </a:p>
        </p:txBody>
      </p:sp>
      <p:sp>
        <p:nvSpPr>
          <p:cNvPr id="169" name="Google Shape;169;p27"/>
          <p:cNvSpPr/>
          <p:nvPr/>
        </p:nvSpPr>
        <p:spPr>
          <a:xfrm>
            <a:off x="1857450" y="1388250"/>
            <a:ext cx="5324400" cy="2214600"/>
          </a:xfrm>
          <a:prstGeom prst="wedgeRectCallout">
            <a:avLst>
              <a:gd name="adj1" fmla="val 33411"/>
              <a:gd name="adj2" fmla="val 79929"/>
            </a:avLst>
          </a:prstGeom>
          <a:solidFill>
            <a:srgbClr val="DF1B5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br>
              <a:rPr lang="en-GB" sz="1800">
                <a:solidFill>
                  <a:srgbClr val="342E7C"/>
                </a:solidFill>
              </a:rPr>
            </a:br>
            <a:r>
              <a:rPr lang="en-GB" sz="1800">
                <a:solidFill>
                  <a:srgbClr val="342E7C"/>
                </a:solidFill>
              </a:rPr>
              <a:t>More and more New Zealanders are recognising that if we want a harmonious and unified Aotearoa, we all have speak out and work to address racial prejudice and injustice. But in a world that is becoming increasingly polarised, how do we make sure our efforts create real unity?</a:t>
            </a:r>
            <a:endParaRPr sz="3000" b="1">
              <a:solidFill>
                <a:srgbClr val="342E7C"/>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173"/>
        <p:cNvGrpSpPr/>
        <p:nvPr/>
      </p:nvGrpSpPr>
      <p:grpSpPr>
        <a:xfrm>
          <a:off x="0" y="0"/>
          <a:ext cx="0" cy="0"/>
          <a:chOff x="0" y="0"/>
          <a:chExt cx="0" cy="0"/>
        </a:xfrm>
      </p:grpSpPr>
      <p:sp>
        <p:nvSpPr>
          <p:cNvPr id="174" name="Google Shape;174;p28"/>
          <p:cNvSpPr txBox="1">
            <a:spLocks noGrp="1"/>
          </p:cNvSpPr>
          <p:nvPr>
            <p:ph type="body" idx="1"/>
          </p:nvPr>
        </p:nvSpPr>
        <p:spPr>
          <a:xfrm>
            <a:off x="311700" y="14068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42E7C"/>
              </a:buClr>
              <a:buSzPts val="1800"/>
              <a:buFont typeface="Calibri"/>
              <a:buAutoNum type="arabicPeriod"/>
            </a:pPr>
            <a:r>
              <a:rPr lang="en-GB">
                <a:solidFill>
                  <a:srgbClr val="342E7C"/>
                </a:solidFill>
                <a:latin typeface="Calibri"/>
                <a:ea typeface="Calibri"/>
                <a:cs typeface="Calibri"/>
                <a:sym typeface="Calibri"/>
              </a:rPr>
              <a:t>How can we give nothing to racism while also giving people a chance to overcome their own prejudice?</a:t>
            </a:r>
            <a:endParaRPr>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AutoNum type="arabicPeriod"/>
            </a:pPr>
            <a:r>
              <a:rPr lang="en-GB">
                <a:solidFill>
                  <a:srgbClr val="342E7C"/>
                </a:solidFill>
                <a:latin typeface="Calibri"/>
                <a:ea typeface="Calibri"/>
                <a:cs typeface="Calibri"/>
                <a:sym typeface="Calibri"/>
              </a:rPr>
              <a:t>What sort of words and actions help bring people of different ethnicities and worldviews together?</a:t>
            </a:r>
            <a:endParaRPr>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AutoNum type="arabicPeriod"/>
            </a:pPr>
            <a:r>
              <a:rPr lang="en-GB">
                <a:solidFill>
                  <a:srgbClr val="342E7C"/>
                </a:solidFill>
                <a:latin typeface="Calibri"/>
                <a:ea typeface="Calibri"/>
                <a:cs typeface="Calibri"/>
                <a:sym typeface="Calibri"/>
              </a:rPr>
              <a:t>Are there any responsibilities that come with the right to free speech?</a:t>
            </a:r>
            <a:endParaRPr>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AutoNum type="arabicPeriod"/>
            </a:pPr>
            <a:r>
              <a:rPr lang="en-GB">
                <a:solidFill>
                  <a:srgbClr val="342E7C"/>
                </a:solidFill>
                <a:latin typeface="Calibri"/>
                <a:ea typeface="Calibri"/>
                <a:cs typeface="Calibri"/>
                <a:sym typeface="Calibri"/>
              </a:rPr>
              <a:t>What do our institutions (such as government, local councils and schools) need to do to bring about justice and fairness for people of all races?</a:t>
            </a:r>
            <a:endParaRPr>
              <a:solidFill>
                <a:srgbClr val="342E7C"/>
              </a:solidFill>
              <a:latin typeface="Calibri"/>
              <a:ea typeface="Calibri"/>
              <a:cs typeface="Calibri"/>
              <a:sym typeface="Calibri"/>
            </a:endParaRPr>
          </a:p>
          <a:p>
            <a:pPr marL="457200" lvl="0" indent="-342900" algn="l" rtl="0">
              <a:spcBef>
                <a:spcPts val="1000"/>
              </a:spcBef>
              <a:spcAft>
                <a:spcPts val="1000"/>
              </a:spcAft>
              <a:buSzPts val="1800"/>
              <a:buFont typeface="Calibri"/>
              <a:buAutoNum type="arabicPeriod"/>
            </a:pPr>
            <a:r>
              <a:rPr lang="en-GB">
                <a:solidFill>
                  <a:srgbClr val="342E7C"/>
                </a:solidFill>
                <a:latin typeface="Calibri"/>
                <a:ea typeface="Calibri"/>
                <a:cs typeface="Calibri"/>
                <a:sym typeface="Calibri"/>
              </a:rPr>
              <a:t>What do we need to do as a community to become more unified and inclusive?</a:t>
            </a:r>
            <a:br>
              <a:rPr lang="en-GB">
                <a:latin typeface="Calibri"/>
                <a:ea typeface="Calibri"/>
                <a:cs typeface="Calibri"/>
                <a:sym typeface="Calibri"/>
              </a:rPr>
            </a:br>
            <a:endParaRPr>
              <a:latin typeface="Calibri"/>
              <a:ea typeface="Calibri"/>
              <a:cs typeface="Calibri"/>
              <a:sym typeface="Calibri"/>
            </a:endParaRPr>
          </a:p>
        </p:txBody>
      </p:sp>
      <p:sp>
        <p:nvSpPr>
          <p:cNvPr id="175" name="Google Shape;175;p28"/>
          <p:cNvSpPr/>
          <p:nvPr/>
        </p:nvSpPr>
        <p:spPr>
          <a:xfrm>
            <a:off x="311700" y="219925"/>
            <a:ext cx="8520600" cy="738300"/>
          </a:xfrm>
          <a:prstGeom prst="wedgeRectCallout">
            <a:avLst>
              <a:gd name="adj1" fmla="val 33397"/>
              <a:gd name="adj2" fmla="val 93526"/>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b="1">
                <a:solidFill>
                  <a:srgbClr val="342E7C"/>
                </a:solidFill>
                <a:latin typeface="Calibri"/>
                <a:ea typeface="Calibri"/>
                <a:cs typeface="Calibri"/>
                <a:sym typeface="Calibri"/>
              </a:rPr>
              <a:t>The Big Questions for Race Unity 2019</a:t>
            </a:r>
            <a:endParaRPr sz="2800" b="1">
              <a:solidFill>
                <a:srgbClr val="342E7C"/>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body" idx="1"/>
          </p:nvPr>
        </p:nvSpPr>
        <p:spPr>
          <a:xfrm>
            <a:off x="311700" y="13947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600" dirty="0">
                <a:solidFill>
                  <a:srgbClr val="342E7C"/>
                </a:solidFill>
              </a:rPr>
              <a:t>You also need to incorporate at least one of the following quotations / </a:t>
            </a:r>
            <a:r>
              <a:rPr lang="en-GB" sz="1600" dirty="0" err="1">
                <a:solidFill>
                  <a:srgbClr val="342E7C"/>
                </a:solidFill>
              </a:rPr>
              <a:t>whakataukī</a:t>
            </a:r>
            <a:r>
              <a:rPr lang="en-GB" sz="1600" dirty="0">
                <a:solidFill>
                  <a:srgbClr val="342E7C"/>
                </a:solidFill>
              </a:rPr>
              <a:t> into your speech:</a:t>
            </a:r>
            <a:br>
              <a:rPr lang="en-GB" sz="1600" dirty="0">
                <a:solidFill>
                  <a:srgbClr val="342E7C"/>
                </a:solidFill>
              </a:rPr>
            </a:br>
            <a:r>
              <a:rPr lang="en-GB" sz="1600" dirty="0">
                <a:solidFill>
                  <a:srgbClr val="342E7C"/>
                </a:solidFill>
              </a:rPr>
              <a:t>a) The light of men is Justice. Quench it not with the contrary winds of oppression and tyranny. The purpose of justice is the appearance of unity among men. -	Baha’u’llah</a:t>
            </a:r>
            <a:br>
              <a:rPr lang="en-GB" sz="1600" dirty="0">
                <a:solidFill>
                  <a:srgbClr val="342E7C"/>
                </a:solidFill>
              </a:rPr>
            </a:br>
            <a:br>
              <a:rPr lang="en-GB" sz="1600" dirty="0">
                <a:solidFill>
                  <a:srgbClr val="342E7C"/>
                </a:solidFill>
              </a:rPr>
            </a:br>
            <a:r>
              <a:rPr lang="en-GB" sz="1600" dirty="0">
                <a:solidFill>
                  <a:srgbClr val="342E7C"/>
                </a:solidFill>
              </a:rPr>
              <a:t>b) He aha </a:t>
            </a:r>
            <a:r>
              <a:rPr lang="en-GB" sz="1600" dirty="0" err="1">
                <a:solidFill>
                  <a:srgbClr val="342E7C"/>
                </a:solidFill>
              </a:rPr>
              <a:t>te</a:t>
            </a:r>
            <a:r>
              <a:rPr lang="en-GB" sz="1600" dirty="0">
                <a:solidFill>
                  <a:srgbClr val="342E7C"/>
                </a:solidFill>
              </a:rPr>
              <a:t> kai a </a:t>
            </a:r>
            <a:r>
              <a:rPr lang="en-GB" sz="1600" dirty="0" err="1">
                <a:solidFill>
                  <a:srgbClr val="342E7C"/>
                </a:solidFill>
              </a:rPr>
              <a:t>te</a:t>
            </a:r>
            <a:r>
              <a:rPr lang="en-GB" sz="1600" dirty="0">
                <a:solidFill>
                  <a:srgbClr val="342E7C"/>
                </a:solidFill>
              </a:rPr>
              <a:t> </a:t>
            </a:r>
            <a:r>
              <a:rPr lang="en-GB" sz="1600" dirty="0" err="1">
                <a:solidFill>
                  <a:srgbClr val="342E7C"/>
                </a:solidFill>
              </a:rPr>
              <a:t>rangatira</a:t>
            </a:r>
            <a:r>
              <a:rPr lang="en-GB" sz="1600" dirty="0">
                <a:solidFill>
                  <a:srgbClr val="342E7C"/>
                </a:solidFill>
              </a:rPr>
              <a:t>? He </a:t>
            </a:r>
            <a:r>
              <a:rPr lang="en-GB" sz="1600" dirty="0" err="1">
                <a:solidFill>
                  <a:srgbClr val="342E7C"/>
                </a:solidFill>
              </a:rPr>
              <a:t>kōrero</a:t>
            </a:r>
            <a:r>
              <a:rPr lang="en-GB" sz="1600" dirty="0">
                <a:solidFill>
                  <a:srgbClr val="342E7C"/>
                </a:solidFill>
              </a:rPr>
              <a:t> / What is the food of a chief? It is speech.</a:t>
            </a:r>
            <a:br>
              <a:rPr lang="en-GB" sz="1600" dirty="0">
                <a:solidFill>
                  <a:srgbClr val="342E7C"/>
                </a:solidFill>
              </a:rPr>
            </a:br>
            <a:r>
              <a:rPr lang="en-GB" sz="1600" dirty="0">
                <a:solidFill>
                  <a:srgbClr val="342E7C"/>
                </a:solidFill>
              </a:rPr>
              <a:t>He aha </a:t>
            </a:r>
            <a:r>
              <a:rPr lang="en-GB" sz="1600" dirty="0" err="1">
                <a:solidFill>
                  <a:srgbClr val="342E7C"/>
                </a:solidFill>
              </a:rPr>
              <a:t>te</a:t>
            </a:r>
            <a:r>
              <a:rPr lang="en-GB" sz="1600" dirty="0">
                <a:solidFill>
                  <a:srgbClr val="342E7C"/>
                </a:solidFill>
              </a:rPr>
              <a:t> </a:t>
            </a:r>
            <a:r>
              <a:rPr lang="en-GB" sz="1600" dirty="0" err="1">
                <a:solidFill>
                  <a:srgbClr val="342E7C"/>
                </a:solidFill>
              </a:rPr>
              <a:t>tohu</a:t>
            </a:r>
            <a:r>
              <a:rPr lang="en-GB" sz="1600" dirty="0">
                <a:solidFill>
                  <a:srgbClr val="342E7C"/>
                </a:solidFill>
              </a:rPr>
              <a:t> a </a:t>
            </a:r>
            <a:r>
              <a:rPr lang="en-GB" sz="1600" dirty="0" err="1">
                <a:solidFill>
                  <a:srgbClr val="342E7C"/>
                </a:solidFill>
              </a:rPr>
              <a:t>te</a:t>
            </a:r>
            <a:r>
              <a:rPr lang="en-GB" sz="1600" dirty="0">
                <a:solidFill>
                  <a:srgbClr val="342E7C"/>
                </a:solidFill>
              </a:rPr>
              <a:t> </a:t>
            </a:r>
            <a:r>
              <a:rPr lang="en-GB" sz="1600" dirty="0" err="1">
                <a:solidFill>
                  <a:srgbClr val="342E7C"/>
                </a:solidFill>
              </a:rPr>
              <a:t>rangatira</a:t>
            </a:r>
            <a:r>
              <a:rPr lang="en-GB" sz="1600" dirty="0">
                <a:solidFill>
                  <a:srgbClr val="342E7C"/>
                </a:solidFill>
              </a:rPr>
              <a:t>? He </a:t>
            </a:r>
            <a:r>
              <a:rPr lang="en-GB" sz="1600" dirty="0" err="1">
                <a:solidFill>
                  <a:srgbClr val="342E7C"/>
                </a:solidFill>
              </a:rPr>
              <a:t>manaaki</a:t>
            </a:r>
            <a:r>
              <a:rPr lang="en-GB" sz="1600" dirty="0">
                <a:solidFill>
                  <a:srgbClr val="342E7C"/>
                </a:solidFill>
              </a:rPr>
              <a:t>. / What is the sign of a chief? It is generosity.</a:t>
            </a:r>
            <a:br>
              <a:rPr lang="en-GB" sz="1600" dirty="0">
                <a:solidFill>
                  <a:srgbClr val="342E7C"/>
                </a:solidFill>
              </a:rPr>
            </a:br>
            <a:r>
              <a:rPr lang="en-GB" sz="1600" dirty="0">
                <a:solidFill>
                  <a:srgbClr val="342E7C"/>
                </a:solidFill>
              </a:rPr>
              <a:t>He aha </a:t>
            </a:r>
            <a:r>
              <a:rPr lang="en-GB" sz="1600" dirty="0" err="1">
                <a:solidFill>
                  <a:srgbClr val="342E7C"/>
                </a:solidFill>
              </a:rPr>
              <a:t>te</a:t>
            </a:r>
            <a:r>
              <a:rPr lang="en-GB" sz="1600" dirty="0">
                <a:solidFill>
                  <a:srgbClr val="342E7C"/>
                </a:solidFill>
              </a:rPr>
              <a:t> mahi a </a:t>
            </a:r>
            <a:r>
              <a:rPr lang="en-GB" sz="1600" dirty="0" err="1">
                <a:solidFill>
                  <a:srgbClr val="342E7C"/>
                </a:solidFill>
              </a:rPr>
              <a:t>te</a:t>
            </a:r>
            <a:r>
              <a:rPr lang="en-GB" sz="1600" dirty="0">
                <a:solidFill>
                  <a:srgbClr val="342E7C"/>
                </a:solidFill>
              </a:rPr>
              <a:t> </a:t>
            </a:r>
            <a:r>
              <a:rPr lang="en-GB" sz="1600" dirty="0" err="1">
                <a:solidFill>
                  <a:srgbClr val="342E7C"/>
                </a:solidFill>
              </a:rPr>
              <a:t>rangatira</a:t>
            </a:r>
            <a:r>
              <a:rPr lang="en-GB" sz="1600" dirty="0">
                <a:solidFill>
                  <a:srgbClr val="342E7C"/>
                </a:solidFill>
              </a:rPr>
              <a:t>? He </a:t>
            </a:r>
            <a:r>
              <a:rPr lang="en-GB" sz="1600" dirty="0" err="1">
                <a:solidFill>
                  <a:srgbClr val="342E7C"/>
                </a:solidFill>
              </a:rPr>
              <a:t>whakatira</a:t>
            </a:r>
            <a:r>
              <a:rPr lang="en-GB" sz="1600" dirty="0">
                <a:solidFill>
                  <a:srgbClr val="342E7C"/>
                </a:solidFill>
              </a:rPr>
              <a:t> </a:t>
            </a:r>
            <a:r>
              <a:rPr lang="en-GB" sz="1600" dirty="0" err="1">
                <a:solidFill>
                  <a:srgbClr val="342E7C"/>
                </a:solidFill>
              </a:rPr>
              <a:t>te</a:t>
            </a:r>
            <a:r>
              <a:rPr lang="en-GB" sz="1600" dirty="0">
                <a:solidFill>
                  <a:srgbClr val="342E7C"/>
                </a:solidFill>
              </a:rPr>
              <a:t> iwi / What is the work of a chief? To unite the people.</a:t>
            </a:r>
            <a:br>
              <a:rPr lang="en-GB" sz="1600" dirty="0">
                <a:solidFill>
                  <a:srgbClr val="342E7C"/>
                </a:solidFill>
              </a:rPr>
            </a:br>
            <a:br>
              <a:rPr lang="en-GB" sz="1600" dirty="0">
                <a:solidFill>
                  <a:srgbClr val="342E7C"/>
                </a:solidFill>
              </a:rPr>
            </a:br>
            <a:r>
              <a:rPr lang="en-GB" sz="1600" dirty="0">
                <a:solidFill>
                  <a:srgbClr val="342E7C"/>
                </a:solidFill>
              </a:rPr>
              <a:t>c) A relevant quotation or proverb from your own faith or cultural tradition</a:t>
            </a:r>
            <a:br>
              <a:rPr lang="en-GB" sz="1600" dirty="0">
                <a:solidFill>
                  <a:srgbClr val="342E7C"/>
                </a:solidFill>
              </a:rPr>
            </a:br>
            <a:endParaRPr sz="1600" dirty="0">
              <a:solidFill>
                <a:srgbClr val="342E7C"/>
              </a:solidFill>
            </a:endParaRPr>
          </a:p>
        </p:txBody>
      </p:sp>
      <p:sp>
        <p:nvSpPr>
          <p:cNvPr id="181" name="Google Shape;181;p29"/>
          <p:cNvSpPr/>
          <p:nvPr/>
        </p:nvSpPr>
        <p:spPr>
          <a:xfrm>
            <a:off x="311700" y="202750"/>
            <a:ext cx="8520600" cy="738300"/>
          </a:xfrm>
          <a:prstGeom prst="wedgeRectCallout">
            <a:avLst>
              <a:gd name="adj1" fmla="val 33397"/>
              <a:gd name="adj2" fmla="val 93526"/>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b="1">
                <a:solidFill>
                  <a:srgbClr val="342E7C"/>
                </a:solidFill>
                <a:latin typeface="Calibri"/>
                <a:ea typeface="Calibri"/>
                <a:cs typeface="Calibri"/>
                <a:sym typeface="Calibri"/>
              </a:rPr>
              <a:t>Drawing on Whakataukī</a:t>
            </a:r>
            <a:endParaRPr sz="2800" b="1">
              <a:solidFill>
                <a:srgbClr val="342E7C"/>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30" descr="RU_Award_Hui_RGB_white_BG.png"/>
          <p:cNvPicPr preferRelativeResize="0"/>
          <p:nvPr/>
        </p:nvPicPr>
        <p:blipFill>
          <a:blip r:embed="rId3">
            <a:alphaModFix/>
          </a:blip>
          <a:stretch>
            <a:fillRect/>
          </a:stretch>
        </p:blipFill>
        <p:spPr>
          <a:xfrm>
            <a:off x="1847850" y="620275"/>
            <a:ext cx="5448300" cy="1962150"/>
          </a:xfrm>
          <a:prstGeom prst="rect">
            <a:avLst/>
          </a:prstGeom>
          <a:noFill/>
          <a:ln>
            <a:noFill/>
          </a:ln>
        </p:spPr>
      </p:pic>
      <p:pic>
        <p:nvPicPr>
          <p:cNvPr id="187" name="Google Shape;187;p30" descr="RU_RGB_a_Place_to__be heard.png"/>
          <p:cNvPicPr preferRelativeResize="0"/>
          <p:nvPr/>
        </p:nvPicPr>
        <p:blipFill>
          <a:blip r:embed="rId4">
            <a:alphaModFix/>
          </a:blip>
          <a:stretch>
            <a:fillRect/>
          </a:stretch>
        </p:blipFill>
        <p:spPr>
          <a:xfrm>
            <a:off x="381500" y="2890825"/>
            <a:ext cx="2095250" cy="2095250"/>
          </a:xfrm>
          <a:prstGeom prst="rect">
            <a:avLst/>
          </a:prstGeom>
          <a:noFill/>
          <a:ln>
            <a:noFill/>
          </a:ln>
        </p:spPr>
      </p:pic>
      <p:pic>
        <p:nvPicPr>
          <p:cNvPr id="188" name="Google Shape;188;p30" descr="RU_RGB_a_Place_to__listen.png"/>
          <p:cNvPicPr preferRelativeResize="0"/>
          <p:nvPr/>
        </p:nvPicPr>
        <p:blipFill>
          <a:blip r:embed="rId5">
            <a:alphaModFix/>
          </a:blip>
          <a:stretch>
            <a:fillRect/>
          </a:stretch>
        </p:blipFill>
        <p:spPr>
          <a:xfrm>
            <a:off x="2476750" y="2890825"/>
            <a:ext cx="2095250" cy="2095250"/>
          </a:xfrm>
          <a:prstGeom prst="rect">
            <a:avLst/>
          </a:prstGeom>
          <a:noFill/>
          <a:ln>
            <a:noFill/>
          </a:ln>
        </p:spPr>
      </p:pic>
      <p:pic>
        <p:nvPicPr>
          <p:cNvPr id="189" name="Google Shape;189;p30" descr="RU_RGB_a_Place_to__speak.png"/>
          <p:cNvPicPr preferRelativeResize="0"/>
          <p:nvPr/>
        </p:nvPicPr>
        <p:blipFill>
          <a:blip r:embed="rId6">
            <a:alphaModFix/>
          </a:blip>
          <a:stretch>
            <a:fillRect/>
          </a:stretch>
        </p:blipFill>
        <p:spPr>
          <a:xfrm>
            <a:off x="4572000" y="2890825"/>
            <a:ext cx="2095250" cy="2095250"/>
          </a:xfrm>
          <a:prstGeom prst="rect">
            <a:avLst/>
          </a:prstGeom>
          <a:noFill/>
          <a:ln>
            <a:noFill/>
          </a:ln>
        </p:spPr>
      </p:pic>
      <p:pic>
        <p:nvPicPr>
          <p:cNvPr id="190" name="Google Shape;190;p30" descr="RU_RGB_a_Place_to__stand.png"/>
          <p:cNvPicPr preferRelativeResize="0"/>
          <p:nvPr/>
        </p:nvPicPr>
        <p:blipFill>
          <a:blip r:embed="rId7">
            <a:alphaModFix/>
          </a:blip>
          <a:stretch>
            <a:fillRect/>
          </a:stretch>
        </p:blipFill>
        <p:spPr>
          <a:xfrm>
            <a:off x="6667250" y="2890825"/>
            <a:ext cx="2095250" cy="2095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59"/>
        <p:cNvGrpSpPr/>
        <p:nvPr/>
      </p:nvGrpSpPr>
      <p:grpSpPr>
        <a:xfrm>
          <a:off x="0" y="0"/>
          <a:ext cx="0" cy="0"/>
          <a:chOff x="0" y="0"/>
          <a:chExt cx="0" cy="0"/>
        </a:xfrm>
      </p:grpSpPr>
      <p:pic>
        <p:nvPicPr>
          <p:cNvPr id="60" name="Google Shape;60;p14" descr="RU_Award_Hui_RGB_turquoise_BG.png"/>
          <p:cNvPicPr preferRelativeResize="0"/>
          <p:nvPr/>
        </p:nvPicPr>
        <p:blipFill>
          <a:blip r:embed="rId3">
            <a:alphaModFix/>
          </a:blip>
          <a:stretch>
            <a:fillRect/>
          </a:stretch>
        </p:blipFill>
        <p:spPr>
          <a:xfrm>
            <a:off x="2382438" y="345298"/>
            <a:ext cx="4379125" cy="1569425"/>
          </a:xfrm>
          <a:prstGeom prst="rect">
            <a:avLst/>
          </a:prstGeom>
          <a:noFill/>
          <a:ln>
            <a:noFill/>
          </a:ln>
        </p:spPr>
      </p:pic>
      <p:pic>
        <p:nvPicPr>
          <p:cNvPr id="61" name="Google Shape;61;p14" descr="RU_RGB_a_Place_to__be heard.png"/>
          <p:cNvPicPr preferRelativeResize="0"/>
          <p:nvPr/>
        </p:nvPicPr>
        <p:blipFill>
          <a:blip r:embed="rId4">
            <a:alphaModFix/>
          </a:blip>
          <a:stretch>
            <a:fillRect/>
          </a:stretch>
        </p:blipFill>
        <p:spPr>
          <a:xfrm>
            <a:off x="7115175" y="3523425"/>
            <a:ext cx="1952625" cy="1952625"/>
          </a:xfrm>
          <a:prstGeom prst="rect">
            <a:avLst/>
          </a:prstGeom>
          <a:noFill/>
          <a:ln>
            <a:noFill/>
          </a:ln>
        </p:spPr>
      </p:pic>
      <p:sp>
        <p:nvSpPr>
          <p:cNvPr id="62" name="Google Shape;62;p14"/>
          <p:cNvSpPr txBox="1"/>
          <p:nvPr/>
        </p:nvSpPr>
        <p:spPr>
          <a:xfrm>
            <a:off x="809625" y="2678900"/>
            <a:ext cx="5500800" cy="17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dirty="0">
                <a:solidFill>
                  <a:srgbClr val="342E7C"/>
                </a:solidFill>
                <a:latin typeface="Calibri"/>
                <a:ea typeface="Calibri"/>
                <a:cs typeface="Calibri"/>
                <a:sym typeface="Calibri"/>
              </a:rPr>
              <a:t>The Race Unity Speech Awards and Hui are held each year to empower young people advance the conversation about race relations in Aotearoa.</a:t>
            </a:r>
            <a:endParaRPr sz="2200" b="1" dirty="0">
              <a:solidFill>
                <a:srgbClr val="342E7C"/>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2E7C"/>
        </a:solidFill>
        <a:effectLst/>
      </p:bgPr>
    </p:bg>
    <p:spTree>
      <p:nvGrpSpPr>
        <p:cNvPr id="1" name="Shape 66"/>
        <p:cNvGrpSpPr/>
        <p:nvPr/>
      </p:nvGrpSpPr>
      <p:grpSpPr>
        <a:xfrm>
          <a:off x="0" y="0"/>
          <a:ext cx="0" cy="0"/>
          <a:chOff x="0" y="0"/>
          <a:chExt cx="0" cy="0"/>
        </a:xfrm>
      </p:grpSpPr>
      <p:pic>
        <p:nvPicPr>
          <p:cNvPr id="67" name="Google Shape;67;p15" descr="RU_RGB_a_Place_to__speak.png"/>
          <p:cNvPicPr preferRelativeResize="0"/>
          <p:nvPr/>
        </p:nvPicPr>
        <p:blipFill>
          <a:blip r:embed="rId3">
            <a:alphaModFix/>
          </a:blip>
          <a:stretch>
            <a:fillRect/>
          </a:stretch>
        </p:blipFill>
        <p:spPr>
          <a:xfrm>
            <a:off x="7181850" y="3482500"/>
            <a:ext cx="1962149" cy="1962149"/>
          </a:xfrm>
          <a:prstGeom prst="rect">
            <a:avLst/>
          </a:prstGeom>
          <a:noFill/>
          <a:ln>
            <a:noFill/>
          </a:ln>
        </p:spPr>
      </p:pic>
      <p:sp>
        <p:nvSpPr>
          <p:cNvPr id="68" name="Google Shape;68;p15"/>
          <p:cNvSpPr/>
          <p:nvPr/>
        </p:nvSpPr>
        <p:spPr>
          <a:xfrm>
            <a:off x="223825" y="265600"/>
            <a:ext cx="5943600" cy="1175100"/>
          </a:xfrm>
          <a:prstGeom prst="wedgeRectCallout">
            <a:avLst>
              <a:gd name="adj1" fmla="val 33222"/>
              <a:gd name="adj2" fmla="val 103891"/>
            </a:avLst>
          </a:prstGeom>
          <a:solidFill>
            <a:srgbClr val="46C1C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a:solidFill>
                  <a:srgbClr val="FBED50"/>
                </a:solidFill>
                <a:latin typeface="Calibri"/>
                <a:ea typeface="Calibri"/>
                <a:cs typeface="Calibri"/>
                <a:sym typeface="Calibri"/>
              </a:rPr>
              <a:t>The Race Unity 2019 Theme is:</a:t>
            </a:r>
            <a:endParaRPr sz="3000" b="1">
              <a:solidFill>
                <a:srgbClr val="FBED50"/>
              </a:solidFill>
              <a:latin typeface="Calibri"/>
              <a:ea typeface="Calibri"/>
              <a:cs typeface="Calibri"/>
              <a:sym typeface="Calibri"/>
            </a:endParaRPr>
          </a:p>
        </p:txBody>
      </p:sp>
      <p:sp>
        <p:nvSpPr>
          <p:cNvPr id="69" name="Google Shape;69;p15"/>
          <p:cNvSpPr/>
          <p:nvPr/>
        </p:nvSpPr>
        <p:spPr>
          <a:xfrm>
            <a:off x="1400250" y="1209828"/>
            <a:ext cx="5324400" cy="2214600"/>
          </a:xfrm>
          <a:prstGeom prst="wedgeRectCallout">
            <a:avLst>
              <a:gd name="adj1" fmla="val 33411"/>
              <a:gd name="adj2" fmla="val 79929"/>
            </a:avLst>
          </a:prstGeom>
          <a:solidFill>
            <a:srgbClr val="DF1B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a:solidFill>
                  <a:srgbClr val="FBED50"/>
                </a:solidFill>
                <a:latin typeface="Calibri"/>
                <a:ea typeface="Calibri"/>
                <a:cs typeface="Calibri"/>
                <a:sym typeface="Calibri"/>
              </a:rPr>
              <a:t>“Speaking for Justice, Working For Unity”</a:t>
            </a:r>
            <a:endParaRPr sz="3000" b="1">
              <a:solidFill>
                <a:srgbClr val="FBED5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1B51"/>
        </a:solidFill>
        <a:effectLst/>
      </p:bgPr>
    </p:bg>
    <p:spTree>
      <p:nvGrpSpPr>
        <p:cNvPr id="1" name="Shape 73"/>
        <p:cNvGrpSpPr/>
        <p:nvPr/>
      </p:nvGrpSpPr>
      <p:grpSpPr>
        <a:xfrm>
          <a:off x="0" y="0"/>
          <a:ext cx="0" cy="0"/>
          <a:chOff x="0" y="0"/>
          <a:chExt cx="0" cy="0"/>
        </a:xfrm>
      </p:grpSpPr>
      <p:pic>
        <p:nvPicPr>
          <p:cNvPr id="74" name="Google Shape;74;p16" descr="RU_RGB_a_Place_to__listen.png"/>
          <p:cNvPicPr preferRelativeResize="0"/>
          <p:nvPr/>
        </p:nvPicPr>
        <p:blipFill>
          <a:blip r:embed="rId3">
            <a:alphaModFix/>
          </a:blip>
          <a:stretch>
            <a:fillRect/>
          </a:stretch>
        </p:blipFill>
        <p:spPr>
          <a:xfrm>
            <a:off x="7258050" y="3520825"/>
            <a:ext cx="1962149" cy="1962149"/>
          </a:xfrm>
          <a:prstGeom prst="rect">
            <a:avLst/>
          </a:prstGeom>
          <a:noFill/>
          <a:ln>
            <a:noFill/>
          </a:ln>
        </p:spPr>
      </p:pic>
      <p:pic>
        <p:nvPicPr>
          <p:cNvPr id="75" name="Google Shape;75;p16" descr="RU_Brand_graphics-RGB-01.png"/>
          <p:cNvPicPr preferRelativeResize="0"/>
          <p:nvPr/>
        </p:nvPicPr>
        <p:blipFill>
          <a:blip r:embed="rId4">
            <a:alphaModFix/>
          </a:blip>
          <a:stretch>
            <a:fillRect/>
          </a:stretch>
        </p:blipFill>
        <p:spPr>
          <a:xfrm>
            <a:off x="511975" y="369100"/>
            <a:ext cx="6755674" cy="4560100"/>
          </a:xfrm>
          <a:prstGeom prst="rect">
            <a:avLst/>
          </a:prstGeom>
          <a:noFill/>
          <a:ln>
            <a:noFill/>
          </a:ln>
        </p:spPr>
      </p:pic>
      <p:sp>
        <p:nvSpPr>
          <p:cNvPr id="76" name="Google Shape;76;p16"/>
          <p:cNvSpPr txBox="1"/>
          <p:nvPr/>
        </p:nvSpPr>
        <p:spPr>
          <a:xfrm>
            <a:off x="964400" y="583400"/>
            <a:ext cx="2357400" cy="85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FBED50"/>
                </a:solidFill>
                <a:latin typeface="Calibri"/>
                <a:ea typeface="Calibri"/>
                <a:cs typeface="Calibri"/>
                <a:sym typeface="Calibri"/>
              </a:rPr>
              <a:t>‘Race’</a:t>
            </a:r>
            <a:endParaRPr sz="4000" b="1">
              <a:solidFill>
                <a:srgbClr val="FBED50"/>
              </a:solidFill>
              <a:latin typeface="Calibri"/>
              <a:ea typeface="Calibri"/>
              <a:cs typeface="Calibri"/>
              <a:sym typeface="Calibri"/>
            </a:endParaRPr>
          </a:p>
        </p:txBody>
      </p:sp>
      <p:sp>
        <p:nvSpPr>
          <p:cNvPr id="77" name="Google Shape;77;p16"/>
          <p:cNvSpPr txBox="1"/>
          <p:nvPr/>
        </p:nvSpPr>
        <p:spPr>
          <a:xfrm>
            <a:off x="2746813" y="1833575"/>
            <a:ext cx="2286000" cy="6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342E7C"/>
                </a:solidFill>
                <a:latin typeface="Calibri"/>
                <a:ea typeface="Calibri"/>
                <a:cs typeface="Calibri"/>
                <a:sym typeface="Calibri"/>
              </a:rPr>
              <a:t>‘Justice’</a:t>
            </a:r>
            <a:endParaRPr sz="4000" b="1">
              <a:solidFill>
                <a:srgbClr val="342E7C"/>
              </a:solidFill>
              <a:latin typeface="Calibri"/>
              <a:ea typeface="Calibri"/>
              <a:cs typeface="Calibri"/>
              <a:sym typeface="Calibri"/>
            </a:endParaRPr>
          </a:p>
        </p:txBody>
      </p:sp>
      <p:sp>
        <p:nvSpPr>
          <p:cNvPr id="78" name="Google Shape;78;p16"/>
          <p:cNvSpPr txBox="1"/>
          <p:nvPr/>
        </p:nvSpPr>
        <p:spPr>
          <a:xfrm>
            <a:off x="5122125" y="3095625"/>
            <a:ext cx="1821600" cy="6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FBED50"/>
                </a:solidFill>
                <a:latin typeface="Calibri"/>
                <a:ea typeface="Calibri"/>
                <a:cs typeface="Calibri"/>
                <a:sym typeface="Calibri"/>
              </a:rPr>
              <a:t>‘Unity’</a:t>
            </a:r>
            <a:endParaRPr sz="4000" b="1">
              <a:solidFill>
                <a:srgbClr val="FBED5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82"/>
        <p:cNvGrpSpPr/>
        <p:nvPr/>
      </p:nvGrpSpPr>
      <p:grpSpPr>
        <a:xfrm>
          <a:off x="0" y="0"/>
          <a:ext cx="0" cy="0"/>
          <a:chOff x="0" y="0"/>
          <a:chExt cx="0" cy="0"/>
        </a:xfrm>
      </p:grpSpPr>
      <p:pic>
        <p:nvPicPr>
          <p:cNvPr id="83" name="Google Shape;83;p17" descr="RU_RGB_a_Place_to__be heard.png"/>
          <p:cNvPicPr preferRelativeResize="0"/>
          <p:nvPr/>
        </p:nvPicPr>
        <p:blipFill>
          <a:blip r:embed="rId3">
            <a:alphaModFix/>
          </a:blip>
          <a:stretch>
            <a:fillRect/>
          </a:stretch>
        </p:blipFill>
        <p:spPr>
          <a:xfrm>
            <a:off x="7115175" y="3559150"/>
            <a:ext cx="1952625" cy="1952625"/>
          </a:xfrm>
          <a:prstGeom prst="rect">
            <a:avLst/>
          </a:prstGeom>
          <a:noFill/>
          <a:ln>
            <a:noFill/>
          </a:ln>
        </p:spPr>
      </p:pic>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342E7C"/>
              </a:solidFill>
            </a:endParaRPr>
          </a:p>
        </p:txBody>
      </p:sp>
      <p:sp>
        <p:nvSpPr>
          <p:cNvPr id="85" name="Google Shape;85;p17"/>
          <p:cNvSpPr txBox="1">
            <a:spLocks noGrp="1"/>
          </p:cNvSpPr>
          <p:nvPr>
            <p:ph type="body" idx="1"/>
          </p:nvPr>
        </p:nvSpPr>
        <p:spPr>
          <a:xfrm>
            <a:off x="311700" y="1512100"/>
            <a:ext cx="8520600" cy="305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42E7C"/>
              </a:buClr>
              <a:buSzPts val="1800"/>
              <a:buChar char="●"/>
            </a:pPr>
            <a:r>
              <a:rPr lang="en-GB">
                <a:solidFill>
                  <a:srgbClr val="342E7C"/>
                </a:solidFill>
                <a:latin typeface="Calibri"/>
                <a:ea typeface="Calibri"/>
                <a:cs typeface="Calibri"/>
                <a:sym typeface="Calibri"/>
              </a:rPr>
              <a:t>Race has </a:t>
            </a:r>
            <a:r>
              <a:rPr lang="en-GB" dirty="0">
                <a:solidFill>
                  <a:srgbClr val="342E7C"/>
                </a:solidFill>
                <a:latin typeface="Calibri"/>
                <a:ea typeface="Calibri"/>
                <a:cs typeface="Calibri"/>
                <a:sym typeface="Calibri"/>
              </a:rPr>
              <a:t>a meaning and history. It is used in society to identify people based on their appearance. There is no scientific basis to justify this, but the idea of race still shapes society today.</a:t>
            </a:r>
            <a:endParaRPr dirty="0">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Char char="●"/>
            </a:pPr>
            <a:r>
              <a:rPr lang="en-GB" dirty="0">
                <a:solidFill>
                  <a:srgbClr val="342E7C"/>
                </a:solidFill>
                <a:latin typeface="Calibri"/>
                <a:ea typeface="Calibri"/>
                <a:cs typeface="Calibri"/>
                <a:sym typeface="Calibri"/>
              </a:rPr>
              <a:t>‘Race’ is about how people see us and categorise us. This is different to ethnicity, which is about what cultural or national groups we identify with.</a:t>
            </a:r>
            <a:endParaRPr dirty="0">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Char char="●"/>
            </a:pPr>
            <a:r>
              <a:rPr lang="en-GB" dirty="0">
                <a:solidFill>
                  <a:srgbClr val="342E7C"/>
                </a:solidFill>
                <a:latin typeface="Calibri"/>
                <a:ea typeface="Calibri"/>
                <a:cs typeface="Calibri"/>
                <a:sym typeface="Calibri"/>
              </a:rPr>
              <a:t>Your outward appearance can affect how people and institutions engage with you.</a:t>
            </a:r>
            <a:endParaRPr dirty="0">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Char char="●"/>
            </a:pPr>
            <a:r>
              <a:rPr lang="en-GB" dirty="0">
                <a:solidFill>
                  <a:srgbClr val="342E7C"/>
                </a:solidFill>
                <a:latin typeface="Calibri"/>
                <a:ea typeface="Calibri"/>
                <a:cs typeface="Calibri"/>
                <a:sym typeface="Calibri"/>
              </a:rPr>
              <a:t>Racism can be defined as prejudice or discrimination based on racial identity. </a:t>
            </a:r>
            <a:endParaRPr dirty="0">
              <a:solidFill>
                <a:srgbClr val="342E7C"/>
              </a:solidFill>
              <a:latin typeface="Calibri"/>
              <a:ea typeface="Calibri"/>
              <a:cs typeface="Calibri"/>
              <a:sym typeface="Calibri"/>
            </a:endParaRPr>
          </a:p>
          <a:p>
            <a:pPr marL="0" lvl="0" indent="0" algn="l" rtl="0">
              <a:spcBef>
                <a:spcPts val="1000"/>
              </a:spcBef>
              <a:spcAft>
                <a:spcPts val="1000"/>
              </a:spcAft>
              <a:buNone/>
            </a:pPr>
            <a:endParaRPr dirty="0">
              <a:solidFill>
                <a:srgbClr val="342E7C"/>
              </a:solidFill>
              <a:latin typeface="Calibri"/>
              <a:ea typeface="Calibri"/>
              <a:cs typeface="Calibri"/>
              <a:sym typeface="Calibri"/>
            </a:endParaRPr>
          </a:p>
        </p:txBody>
      </p:sp>
      <p:sp>
        <p:nvSpPr>
          <p:cNvPr id="86" name="Google Shape;86;p17"/>
          <p:cNvSpPr/>
          <p:nvPr/>
        </p:nvSpPr>
        <p:spPr>
          <a:xfrm>
            <a:off x="311700" y="362225"/>
            <a:ext cx="8520600" cy="738300"/>
          </a:xfrm>
          <a:prstGeom prst="wedgeRectCallout">
            <a:avLst>
              <a:gd name="adj1" fmla="val 33397"/>
              <a:gd name="adj2" fmla="val 93526"/>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b="1">
                <a:solidFill>
                  <a:srgbClr val="342E7C"/>
                </a:solidFill>
                <a:latin typeface="Calibri"/>
                <a:ea typeface="Calibri"/>
                <a:cs typeface="Calibri"/>
                <a:sym typeface="Calibri"/>
              </a:rPr>
              <a:t>‘Race’: What does it mean and why talk about it?</a:t>
            </a:r>
            <a:endParaRPr sz="2800" b="1">
              <a:solidFill>
                <a:srgbClr val="342E7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90"/>
        <p:cNvGrpSpPr/>
        <p:nvPr/>
      </p:nvGrpSpPr>
      <p:grpSpPr>
        <a:xfrm>
          <a:off x="0" y="0"/>
          <a:ext cx="0" cy="0"/>
          <a:chOff x="0" y="0"/>
          <a:chExt cx="0" cy="0"/>
        </a:xfrm>
      </p:grpSpPr>
      <p:pic>
        <p:nvPicPr>
          <p:cNvPr id="91" name="Google Shape;91;p18" descr="RU_RGB_a_Place_to__be heard.png"/>
          <p:cNvPicPr preferRelativeResize="0"/>
          <p:nvPr/>
        </p:nvPicPr>
        <p:blipFill>
          <a:blip r:embed="rId3">
            <a:alphaModFix/>
          </a:blip>
          <a:stretch>
            <a:fillRect/>
          </a:stretch>
        </p:blipFill>
        <p:spPr>
          <a:xfrm>
            <a:off x="7115175" y="3559150"/>
            <a:ext cx="1952625" cy="1952625"/>
          </a:xfrm>
          <a:prstGeom prst="rect">
            <a:avLst/>
          </a:prstGeom>
          <a:noFill/>
          <a:ln>
            <a:noFill/>
          </a:ln>
        </p:spPr>
      </p:pic>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342E7C"/>
              </a:solidFill>
            </a:endParaRPr>
          </a:p>
        </p:txBody>
      </p:sp>
      <p:sp>
        <p:nvSpPr>
          <p:cNvPr id="93" name="Google Shape;93;p18"/>
          <p:cNvSpPr txBox="1">
            <a:spLocks noGrp="1"/>
          </p:cNvSpPr>
          <p:nvPr>
            <p:ph type="body" idx="1"/>
          </p:nvPr>
        </p:nvSpPr>
        <p:spPr>
          <a:xfrm>
            <a:off x="311700" y="1512100"/>
            <a:ext cx="8520600" cy="305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42E7C"/>
              </a:buClr>
              <a:buSzPts val="1800"/>
              <a:buFont typeface="Calibri"/>
              <a:buChar char="●"/>
            </a:pPr>
            <a:r>
              <a:rPr lang="en-GB">
                <a:solidFill>
                  <a:srgbClr val="342E7C"/>
                </a:solidFill>
                <a:latin typeface="Calibri"/>
                <a:ea typeface="Calibri"/>
                <a:cs typeface="Calibri"/>
                <a:sym typeface="Calibri"/>
              </a:rPr>
              <a:t>When we talk about racism, our first thought is often of individual racism: racism between individuals. Think of some examples of this.</a:t>
            </a:r>
            <a:endParaRPr>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Char char="●"/>
            </a:pPr>
            <a:r>
              <a:rPr lang="en-GB">
                <a:solidFill>
                  <a:srgbClr val="342E7C"/>
                </a:solidFill>
                <a:latin typeface="Calibri"/>
                <a:ea typeface="Calibri"/>
                <a:cs typeface="Calibri"/>
                <a:sym typeface="Calibri"/>
              </a:rPr>
              <a:t>There is another important kind of racism to talk about: institutional racism. What do you think this might  mean?</a:t>
            </a:r>
            <a:endParaRPr>
              <a:solidFill>
                <a:srgbClr val="342E7C"/>
              </a:solidFill>
              <a:latin typeface="Calibri"/>
              <a:ea typeface="Calibri"/>
              <a:cs typeface="Calibri"/>
              <a:sym typeface="Calibri"/>
            </a:endParaRPr>
          </a:p>
          <a:p>
            <a:pPr marL="457200" lvl="0" indent="-342900" algn="l" rtl="0">
              <a:spcBef>
                <a:spcPts val="1000"/>
              </a:spcBef>
              <a:spcAft>
                <a:spcPts val="1000"/>
              </a:spcAft>
              <a:buClr>
                <a:srgbClr val="342E7C"/>
              </a:buClr>
              <a:buSzPts val="1800"/>
              <a:buFont typeface="Calibri"/>
              <a:buChar char="●"/>
            </a:pPr>
            <a:r>
              <a:rPr lang="en-GB">
                <a:solidFill>
                  <a:srgbClr val="342E7C"/>
                </a:solidFill>
                <a:latin typeface="Calibri"/>
                <a:ea typeface="Calibri"/>
                <a:cs typeface="Calibri"/>
                <a:sym typeface="Calibri"/>
              </a:rPr>
              <a:t>Clarity about these two forms of racism help us to more clearly describe and take action on issues of race and racism.</a:t>
            </a:r>
            <a:endParaRPr>
              <a:solidFill>
                <a:srgbClr val="342E7C"/>
              </a:solidFill>
              <a:latin typeface="Calibri"/>
              <a:ea typeface="Calibri"/>
              <a:cs typeface="Calibri"/>
              <a:sym typeface="Calibri"/>
            </a:endParaRPr>
          </a:p>
        </p:txBody>
      </p:sp>
      <p:sp>
        <p:nvSpPr>
          <p:cNvPr id="94" name="Google Shape;94;p18"/>
          <p:cNvSpPr/>
          <p:nvPr/>
        </p:nvSpPr>
        <p:spPr>
          <a:xfrm>
            <a:off x="311700" y="362225"/>
            <a:ext cx="8520600" cy="738300"/>
          </a:xfrm>
          <a:prstGeom prst="wedgeRectCallout">
            <a:avLst>
              <a:gd name="adj1" fmla="val 33397"/>
              <a:gd name="adj2" fmla="val 93526"/>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b="1">
                <a:solidFill>
                  <a:srgbClr val="342E7C"/>
                </a:solidFill>
                <a:latin typeface="Calibri"/>
                <a:ea typeface="Calibri"/>
                <a:cs typeface="Calibri"/>
                <a:sym typeface="Calibri"/>
              </a:rPr>
              <a:t>Two Forms of Racism: Institutional and Individual</a:t>
            </a:r>
            <a:endParaRPr sz="2800" b="1">
              <a:solidFill>
                <a:srgbClr val="342E7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Shape 98"/>
        <p:cNvGrpSpPr/>
        <p:nvPr/>
      </p:nvGrpSpPr>
      <p:grpSpPr>
        <a:xfrm>
          <a:off x="0" y="0"/>
          <a:ext cx="0" cy="0"/>
          <a:chOff x="0" y="0"/>
          <a:chExt cx="0" cy="0"/>
        </a:xfrm>
      </p:grpSpPr>
      <p:sp>
        <p:nvSpPr>
          <p:cNvPr id="99" name="Google Shape;99;p19"/>
          <p:cNvSpPr txBox="1"/>
          <p:nvPr/>
        </p:nvSpPr>
        <p:spPr>
          <a:xfrm>
            <a:off x="2063990" y="309575"/>
            <a:ext cx="5016000" cy="6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000" b="1">
                <a:solidFill>
                  <a:srgbClr val="46C1C0"/>
                </a:solidFill>
                <a:latin typeface="Calibri"/>
                <a:ea typeface="Calibri"/>
                <a:cs typeface="Calibri"/>
                <a:sym typeface="Calibri"/>
              </a:rPr>
              <a:t>Two Forms of Racism</a:t>
            </a:r>
            <a:endParaRPr sz="4000" b="1">
              <a:solidFill>
                <a:srgbClr val="46C1C0"/>
              </a:solidFill>
              <a:latin typeface="Calibri"/>
              <a:ea typeface="Calibri"/>
              <a:cs typeface="Calibri"/>
              <a:sym typeface="Calibri"/>
            </a:endParaRPr>
          </a:p>
        </p:txBody>
      </p:sp>
      <p:sp>
        <p:nvSpPr>
          <p:cNvPr id="100" name="Google Shape;100;p19"/>
          <p:cNvSpPr/>
          <p:nvPr/>
        </p:nvSpPr>
        <p:spPr>
          <a:xfrm>
            <a:off x="773925" y="1536450"/>
            <a:ext cx="2607300" cy="2332500"/>
          </a:xfrm>
          <a:prstGeom prst="wedgeRectCallout">
            <a:avLst>
              <a:gd name="adj1" fmla="val 33402"/>
              <a:gd name="adj2" fmla="val 70953"/>
            </a:avLst>
          </a:prstGeom>
          <a:solidFill>
            <a:srgbClr val="46C1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342E7C"/>
                </a:solidFill>
                <a:latin typeface="Calibri"/>
                <a:ea typeface="Calibri"/>
                <a:cs typeface="Calibri"/>
                <a:sym typeface="Calibri"/>
              </a:rPr>
              <a:t>Individual Racism: </a:t>
            </a:r>
            <a:r>
              <a:rPr lang="en-GB" sz="1800" dirty="0">
                <a:solidFill>
                  <a:srgbClr val="342E7C"/>
                </a:solidFill>
                <a:latin typeface="Calibri"/>
                <a:ea typeface="Calibri"/>
                <a:cs typeface="Calibri"/>
                <a:sym typeface="Calibri"/>
              </a:rPr>
              <a:t>Race-based prejudice, discrimination, intolerance or bias between people</a:t>
            </a:r>
            <a:r>
              <a:rPr lang="en-GB" sz="1800" b="1" dirty="0">
                <a:solidFill>
                  <a:srgbClr val="342E7C"/>
                </a:solidFill>
                <a:latin typeface="Calibri"/>
                <a:ea typeface="Calibri"/>
                <a:cs typeface="Calibri"/>
                <a:sym typeface="Calibri"/>
              </a:rPr>
              <a:t>.</a:t>
            </a:r>
            <a:endParaRPr sz="3000" b="1" dirty="0">
              <a:solidFill>
                <a:srgbClr val="342E7C"/>
              </a:solidFill>
              <a:latin typeface="Calibri"/>
              <a:ea typeface="Calibri"/>
              <a:cs typeface="Calibri"/>
              <a:sym typeface="Calibri"/>
            </a:endParaRPr>
          </a:p>
        </p:txBody>
      </p:sp>
      <p:sp>
        <p:nvSpPr>
          <p:cNvPr id="101" name="Google Shape;101;p19"/>
          <p:cNvSpPr/>
          <p:nvPr/>
        </p:nvSpPr>
        <p:spPr>
          <a:xfrm>
            <a:off x="4286225" y="1536450"/>
            <a:ext cx="3607500" cy="2332500"/>
          </a:xfrm>
          <a:prstGeom prst="wedgeRectCallout">
            <a:avLst>
              <a:gd name="adj1" fmla="val 33399"/>
              <a:gd name="adj2" fmla="val 68374"/>
            </a:avLst>
          </a:prstGeom>
          <a:solidFill>
            <a:srgbClr val="EF40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rgbClr val="282828"/>
                </a:solidFill>
                <a:latin typeface="Calibri"/>
                <a:ea typeface="Calibri"/>
                <a:cs typeface="Calibri"/>
                <a:sym typeface="Calibri"/>
              </a:rPr>
              <a:t>Institutional Racism: </a:t>
            </a:r>
            <a:r>
              <a:rPr lang="en-GB" sz="1800" dirty="0">
                <a:solidFill>
                  <a:srgbClr val="282828"/>
                </a:solidFill>
                <a:latin typeface="Calibri"/>
                <a:ea typeface="Calibri"/>
                <a:cs typeface="Calibri"/>
                <a:sym typeface="Calibri"/>
              </a:rPr>
              <a:t>Societal patterns that impose oppressive or negative conditions on groups on the basis of race or ethnicity. For example, oppression may come from the government, schools or the court.</a:t>
            </a:r>
            <a:endParaRPr sz="1800" dirty="0">
              <a:solidFill>
                <a:srgbClr val="282828"/>
              </a:solidFill>
              <a:latin typeface="Calibri"/>
              <a:ea typeface="Calibri"/>
              <a:cs typeface="Calibri"/>
              <a:sym typeface="Calibri"/>
            </a:endParaRPr>
          </a:p>
        </p:txBody>
      </p:sp>
      <p:pic>
        <p:nvPicPr>
          <p:cNvPr id="102" name="Google Shape;102;p19" descr="RU_RGB_a_Place_to__listen.png"/>
          <p:cNvPicPr preferRelativeResize="0"/>
          <p:nvPr/>
        </p:nvPicPr>
        <p:blipFill>
          <a:blip r:embed="rId3">
            <a:alphaModFix/>
          </a:blip>
          <a:stretch>
            <a:fillRect/>
          </a:stretch>
        </p:blipFill>
        <p:spPr>
          <a:xfrm>
            <a:off x="7258050" y="3520825"/>
            <a:ext cx="1962149" cy="1962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106"/>
        <p:cNvGrpSpPr/>
        <p:nvPr/>
      </p:nvGrpSpPr>
      <p:grpSpPr>
        <a:xfrm>
          <a:off x="0" y="0"/>
          <a:ext cx="0" cy="0"/>
          <a:chOff x="0" y="0"/>
          <a:chExt cx="0" cy="0"/>
        </a:xfrm>
      </p:grpSpPr>
      <p:pic>
        <p:nvPicPr>
          <p:cNvPr id="107" name="Google Shape;107;p20" descr="RU_RGB_a_Place_to__be heard.png"/>
          <p:cNvPicPr preferRelativeResize="0"/>
          <p:nvPr/>
        </p:nvPicPr>
        <p:blipFill>
          <a:blip r:embed="rId3">
            <a:alphaModFix/>
          </a:blip>
          <a:stretch>
            <a:fillRect/>
          </a:stretch>
        </p:blipFill>
        <p:spPr>
          <a:xfrm>
            <a:off x="7115175" y="3559150"/>
            <a:ext cx="1952625" cy="1952625"/>
          </a:xfrm>
          <a:prstGeom prst="rect">
            <a:avLst/>
          </a:prstGeom>
          <a:noFill/>
          <a:ln>
            <a:noFill/>
          </a:ln>
        </p:spPr>
      </p:pic>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342E7C"/>
              </a:solidFill>
            </a:endParaRPr>
          </a:p>
        </p:txBody>
      </p:sp>
      <p:sp>
        <p:nvSpPr>
          <p:cNvPr id="109" name="Google Shape;109;p20"/>
          <p:cNvSpPr txBox="1">
            <a:spLocks noGrp="1"/>
          </p:cNvSpPr>
          <p:nvPr>
            <p:ph type="body" idx="1"/>
          </p:nvPr>
        </p:nvSpPr>
        <p:spPr>
          <a:xfrm>
            <a:off x="311700" y="1512100"/>
            <a:ext cx="8520600" cy="227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42E7C"/>
              </a:buClr>
              <a:buSzPts val="1800"/>
              <a:buFont typeface="Calibri"/>
              <a:buChar char="●"/>
            </a:pPr>
            <a:r>
              <a:rPr lang="en-GB">
                <a:solidFill>
                  <a:srgbClr val="342E7C"/>
                </a:solidFill>
                <a:latin typeface="Calibri"/>
                <a:ea typeface="Calibri"/>
                <a:cs typeface="Calibri"/>
                <a:sym typeface="Calibri"/>
              </a:rPr>
              <a:t>Click on the image below for a link to a range of personal stories about racism in New Zealand. </a:t>
            </a:r>
            <a:endParaRPr>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Char char="●"/>
            </a:pPr>
            <a:r>
              <a:rPr lang="en-GB">
                <a:solidFill>
                  <a:srgbClr val="342E7C"/>
                </a:solidFill>
                <a:latin typeface="Calibri"/>
                <a:ea typeface="Calibri"/>
                <a:cs typeface="Calibri"/>
                <a:sym typeface="Calibri"/>
              </a:rPr>
              <a:t>In small groups, choose one each to read thoroughly.</a:t>
            </a:r>
            <a:endParaRPr>
              <a:solidFill>
                <a:srgbClr val="342E7C"/>
              </a:solidFill>
              <a:latin typeface="Calibri"/>
              <a:ea typeface="Calibri"/>
              <a:cs typeface="Calibri"/>
              <a:sym typeface="Calibri"/>
            </a:endParaRPr>
          </a:p>
          <a:p>
            <a:pPr marL="457200" lvl="0" indent="-342900" algn="l" rtl="0">
              <a:spcBef>
                <a:spcPts val="1000"/>
              </a:spcBef>
              <a:spcAft>
                <a:spcPts val="1000"/>
              </a:spcAft>
              <a:buClr>
                <a:srgbClr val="342E7C"/>
              </a:buClr>
              <a:buSzPts val="1800"/>
              <a:buFont typeface="Calibri"/>
              <a:buChar char="●"/>
            </a:pPr>
            <a:r>
              <a:rPr lang="en-GB">
                <a:solidFill>
                  <a:srgbClr val="342E7C"/>
                </a:solidFill>
                <a:latin typeface="Calibri"/>
                <a:ea typeface="Calibri"/>
                <a:cs typeface="Calibri"/>
                <a:sym typeface="Calibri"/>
              </a:rPr>
              <a:t>We will finish by sharing a summary of the story we read in small groups.</a:t>
            </a:r>
            <a:endParaRPr>
              <a:solidFill>
                <a:srgbClr val="342E7C"/>
              </a:solidFill>
              <a:latin typeface="Calibri"/>
              <a:ea typeface="Calibri"/>
              <a:cs typeface="Calibri"/>
              <a:sym typeface="Calibri"/>
            </a:endParaRPr>
          </a:p>
        </p:txBody>
      </p:sp>
      <p:sp>
        <p:nvSpPr>
          <p:cNvPr id="110" name="Google Shape;110;p20"/>
          <p:cNvSpPr/>
          <p:nvPr/>
        </p:nvSpPr>
        <p:spPr>
          <a:xfrm>
            <a:off x="311700" y="362225"/>
            <a:ext cx="8520600" cy="738300"/>
          </a:xfrm>
          <a:prstGeom prst="wedgeRectCallout">
            <a:avLst>
              <a:gd name="adj1" fmla="val 33397"/>
              <a:gd name="adj2" fmla="val 93526"/>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b="1">
                <a:solidFill>
                  <a:srgbClr val="342E7C"/>
                </a:solidFill>
                <a:latin typeface="Calibri"/>
                <a:ea typeface="Calibri"/>
                <a:cs typeface="Calibri"/>
                <a:sym typeface="Calibri"/>
              </a:rPr>
              <a:t>Perspectives and Experiences of Racism in Aotearoa</a:t>
            </a:r>
            <a:endParaRPr sz="2800" b="1">
              <a:solidFill>
                <a:srgbClr val="342E7C"/>
              </a:solidFill>
              <a:latin typeface="Calibri"/>
              <a:ea typeface="Calibri"/>
              <a:cs typeface="Calibri"/>
              <a:sym typeface="Calibri"/>
            </a:endParaRPr>
          </a:p>
        </p:txBody>
      </p:sp>
      <p:pic>
        <p:nvPicPr>
          <p:cNvPr id="111" name="Google Shape;111;p20">
            <a:hlinkClick r:id="rId4"/>
          </p:cNvPr>
          <p:cNvPicPr preferRelativeResize="0"/>
          <p:nvPr/>
        </p:nvPicPr>
        <p:blipFill rotWithShape="1">
          <a:blip r:embed="rId5">
            <a:alphaModFix/>
          </a:blip>
          <a:srcRect l="6534" t="50996" r="30081" b="31411"/>
          <a:stretch/>
        </p:blipFill>
        <p:spPr>
          <a:xfrm>
            <a:off x="311700" y="3736468"/>
            <a:ext cx="6803476" cy="10617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C1C0"/>
        </a:solidFill>
        <a:effectLst/>
      </p:bgPr>
    </p:bg>
    <p:spTree>
      <p:nvGrpSpPr>
        <p:cNvPr id="1" name="Shape 115"/>
        <p:cNvGrpSpPr/>
        <p:nvPr/>
      </p:nvGrpSpPr>
      <p:grpSpPr>
        <a:xfrm>
          <a:off x="0" y="0"/>
          <a:ext cx="0" cy="0"/>
          <a:chOff x="0" y="0"/>
          <a:chExt cx="0" cy="0"/>
        </a:xfrm>
      </p:grpSpPr>
      <p:pic>
        <p:nvPicPr>
          <p:cNvPr id="116" name="Google Shape;116;p21" descr="RU_RGB_a_Place_to__be heard.png"/>
          <p:cNvPicPr preferRelativeResize="0"/>
          <p:nvPr/>
        </p:nvPicPr>
        <p:blipFill>
          <a:blip r:embed="rId3">
            <a:alphaModFix/>
          </a:blip>
          <a:stretch>
            <a:fillRect/>
          </a:stretch>
        </p:blipFill>
        <p:spPr>
          <a:xfrm>
            <a:off x="7115175" y="3559150"/>
            <a:ext cx="1952625" cy="1952625"/>
          </a:xfrm>
          <a:prstGeom prst="rect">
            <a:avLst/>
          </a:prstGeom>
          <a:noFill/>
          <a:ln>
            <a:noFill/>
          </a:ln>
        </p:spPr>
      </p:pic>
      <p:sp>
        <p:nvSpPr>
          <p:cNvPr id="117" name="Google Shape;11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rgbClr val="342E7C"/>
              </a:solidFill>
            </a:endParaRPr>
          </a:p>
        </p:txBody>
      </p:sp>
      <p:sp>
        <p:nvSpPr>
          <p:cNvPr id="118" name="Google Shape;118;p21"/>
          <p:cNvSpPr txBox="1">
            <a:spLocks noGrp="1"/>
          </p:cNvSpPr>
          <p:nvPr>
            <p:ph type="body" idx="1"/>
          </p:nvPr>
        </p:nvSpPr>
        <p:spPr>
          <a:xfrm>
            <a:off x="311700" y="1512100"/>
            <a:ext cx="8520600" cy="305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342E7C"/>
              </a:buClr>
              <a:buSzPts val="1800"/>
              <a:buFont typeface="Calibri"/>
              <a:buChar char="●"/>
            </a:pPr>
            <a:r>
              <a:rPr lang="en-GB">
                <a:solidFill>
                  <a:srgbClr val="342E7C"/>
                </a:solidFill>
                <a:latin typeface="Calibri"/>
                <a:ea typeface="Calibri"/>
                <a:cs typeface="Calibri"/>
                <a:sym typeface="Calibri"/>
              </a:rPr>
              <a:t>In pairs, draw what you think justice means. </a:t>
            </a:r>
            <a:endParaRPr>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Char char="●"/>
            </a:pPr>
            <a:r>
              <a:rPr lang="en-GB">
                <a:solidFill>
                  <a:srgbClr val="342E7C"/>
                </a:solidFill>
                <a:latin typeface="Calibri"/>
                <a:ea typeface="Calibri"/>
                <a:cs typeface="Calibri"/>
                <a:sym typeface="Calibri"/>
              </a:rPr>
              <a:t>What common themes can we identify throughout our drawings?</a:t>
            </a:r>
            <a:endParaRPr>
              <a:solidFill>
                <a:srgbClr val="342E7C"/>
              </a:solidFill>
              <a:latin typeface="Calibri"/>
              <a:ea typeface="Calibri"/>
              <a:cs typeface="Calibri"/>
              <a:sym typeface="Calibri"/>
            </a:endParaRPr>
          </a:p>
          <a:p>
            <a:pPr marL="457200" lvl="0" indent="-342900" algn="l" rtl="0">
              <a:spcBef>
                <a:spcPts val="1000"/>
              </a:spcBef>
              <a:spcAft>
                <a:spcPts val="0"/>
              </a:spcAft>
              <a:buClr>
                <a:srgbClr val="342E7C"/>
              </a:buClr>
              <a:buSzPts val="1800"/>
              <a:buFont typeface="Calibri"/>
              <a:buChar char="●"/>
            </a:pPr>
            <a:r>
              <a:rPr lang="en-GB">
                <a:solidFill>
                  <a:srgbClr val="342E7C"/>
                </a:solidFill>
                <a:latin typeface="Calibri"/>
                <a:ea typeface="Calibri"/>
                <a:cs typeface="Calibri"/>
                <a:sym typeface="Calibri"/>
              </a:rPr>
              <a:t>Let’s create a shared definition of justice:</a:t>
            </a:r>
            <a:endParaRPr>
              <a:solidFill>
                <a:srgbClr val="342E7C"/>
              </a:solidFill>
              <a:latin typeface="Calibri"/>
              <a:ea typeface="Calibri"/>
              <a:cs typeface="Calibri"/>
              <a:sym typeface="Calibri"/>
            </a:endParaRPr>
          </a:p>
          <a:p>
            <a:pPr marL="0" lvl="0" indent="0" algn="l" rtl="0">
              <a:spcBef>
                <a:spcPts val="1000"/>
              </a:spcBef>
              <a:spcAft>
                <a:spcPts val="0"/>
              </a:spcAft>
              <a:buNone/>
            </a:pPr>
            <a:endParaRPr>
              <a:solidFill>
                <a:srgbClr val="342E7C"/>
              </a:solidFill>
              <a:latin typeface="Calibri"/>
              <a:ea typeface="Calibri"/>
              <a:cs typeface="Calibri"/>
              <a:sym typeface="Calibri"/>
            </a:endParaRPr>
          </a:p>
          <a:p>
            <a:pPr marL="0" lvl="0" indent="0" algn="l" rtl="0">
              <a:spcBef>
                <a:spcPts val="1600"/>
              </a:spcBef>
              <a:spcAft>
                <a:spcPts val="0"/>
              </a:spcAft>
              <a:buNone/>
            </a:pPr>
            <a:endParaRPr>
              <a:solidFill>
                <a:srgbClr val="342E7C"/>
              </a:solidFill>
              <a:latin typeface="Calibri"/>
              <a:ea typeface="Calibri"/>
              <a:cs typeface="Calibri"/>
              <a:sym typeface="Calibri"/>
            </a:endParaRPr>
          </a:p>
          <a:p>
            <a:pPr marL="0" lvl="0" indent="0" algn="l" rtl="0">
              <a:spcBef>
                <a:spcPts val="1600"/>
              </a:spcBef>
              <a:spcAft>
                <a:spcPts val="0"/>
              </a:spcAft>
              <a:buNone/>
            </a:pPr>
            <a:endParaRPr>
              <a:solidFill>
                <a:srgbClr val="342E7C"/>
              </a:solidFill>
              <a:latin typeface="Calibri"/>
              <a:ea typeface="Calibri"/>
              <a:cs typeface="Calibri"/>
              <a:sym typeface="Calibri"/>
            </a:endParaRPr>
          </a:p>
          <a:p>
            <a:pPr marL="0" lvl="0" indent="0" algn="l" rtl="0">
              <a:spcBef>
                <a:spcPts val="1600"/>
              </a:spcBef>
              <a:spcAft>
                <a:spcPts val="1600"/>
              </a:spcAft>
              <a:buNone/>
            </a:pPr>
            <a:endParaRPr b="1">
              <a:solidFill>
                <a:srgbClr val="342E7C"/>
              </a:solidFill>
              <a:latin typeface="Calibri"/>
              <a:ea typeface="Calibri"/>
              <a:cs typeface="Calibri"/>
              <a:sym typeface="Calibri"/>
            </a:endParaRPr>
          </a:p>
        </p:txBody>
      </p:sp>
      <p:sp>
        <p:nvSpPr>
          <p:cNvPr id="119" name="Google Shape;119;p21"/>
          <p:cNvSpPr/>
          <p:nvPr/>
        </p:nvSpPr>
        <p:spPr>
          <a:xfrm>
            <a:off x="311700" y="362225"/>
            <a:ext cx="8520600" cy="738300"/>
          </a:xfrm>
          <a:prstGeom prst="wedgeRectCallout">
            <a:avLst>
              <a:gd name="adj1" fmla="val 33397"/>
              <a:gd name="adj2" fmla="val 93526"/>
            </a:avLst>
          </a:prstGeom>
          <a:solidFill>
            <a:srgbClr val="FBED50"/>
          </a:solid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800" b="1">
                <a:solidFill>
                  <a:srgbClr val="342E7C"/>
                </a:solidFill>
                <a:latin typeface="Calibri"/>
                <a:ea typeface="Calibri"/>
                <a:cs typeface="Calibri"/>
                <a:sym typeface="Calibri"/>
              </a:rPr>
              <a:t>Speaking for Justice</a:t>
            </a:r>
            <a:endParaRPr sz="2800" b="1">
              <a:solidFill>
                <a:srgbClr val="342E7C"/>
              </a:solidFill>
              <a:latin typeface="Calibri"/>
              <a:ea typeface="Calibri"/>
              <a:cs typeface="Calibri"/>
              <a:sym typeface="Calibri"/>
            </a:endParaRPr>
          </a:p>
        </p:txBody>
      </p:sp>
      <p:sp>
        <p:nvSpPr>
          <p:cNvPr id="120" name="Google Shape;120;p21"/>
          <p:cNvSpPr/>
          <p:nvPr/>
        </p:nvSpPr>
        <p:spPr>
          <a:xfrm>
            <a:off x="535775" y="3369475"/>
            <a:ext cx="6310200" cy="1440600"/>
          </a:xfrm>
          <a:prstGeom prst="wedgeRectCallout">
            <a:avLst>
              <a:gd name="adj1" fmla="val 33296"/>
              <a:gd name="adj2" fmla="val -91579"/>
            </a:avLst>
          </a:prstGeom>
          <a:solidFill>
            <a:srgbClr val="DF1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800" b="1">
                <a:solidFill>
                  <a:srgbClr val="FBED50"/>
                </a:solidFill>
                <a:latin typeface="Calibri"/>
                <a:ea typeface="Calibri"/>
                <a:cs typeface="Calibri"/>
                <a:sym typeface="Calibri"/>
              </a:rPr>
              <a:t>Justice is:</a:t>
            </a:r>
            <a:endParaRPr sz="2800" b="1">
              <a:solidFill>
                <a:srgbClr val="FBED5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ace Unit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880</Words>
  <Application>Microsoft Office PowerPoint</Application>
  <PresentationFormat>On-screen Show (16:9)</PresentationFormat>
  <Paragraphs>65</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Race 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Give Nothing to Racism: 2018 Human Rights Commission Campaign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Aidan MacLeod</dc:creator>
  <cp:lastModifiedBy>Aidan MacLeod</cp:lastModifiedBy>
  <cp:revision>1</cp:revision>
  <dcterms:modified xsi:type="dcterms:W3CDTF">2019-01-21T21:01:38Z</dcterms:modified>
</cp:coreProperties>
</file>